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360" r:id="rId2"/>
    <p:sldId id="361" r:id="rId3"/>
    <p:sldId id="362" r:id="rId4"/>
    <p:sldId id="363" r:id="rId5"/>
    <p:sldId id="364" r:id="rId6"/>
    <p:sldId id="365" r:id="rId7"/>
    <p:sldId id="366" r:id="rId8"/>
    <p:sldId id="367" r:id="rId9"/>
    <p:sldId id="368" r:id="rId10"/>
    <p:sldId id="369" r:id="rId11"/>
    <p:sldId id="370" r:id="rId12"/>
    <p:sldId id="371" r:id="rId13"/>
    <p:sldId id="372" r:id="rId14"/>
    <p:sldId id="373" r:id="rId15"/>
    <p:sldId id="374" r:id="rId16"/>
    <p:sldId id="375" r:id="rId17"/>
    <p:sldId id="376" r:id="rId18"/>
    <p:sldId id="377" r:id="rId19"/>
    <p:sldId id="378" r:id="rId20"/>
    <p:sldId id="379" r:id="rId21"/>
    <p:sldId id="380" r:id="rId22"/>
    <p:sldId id="381" r:id="rId23"/>
    <p:sldId id="382" r:id="rId24"/>
    <p:sldId id="383" r:id="rId25"/>
    <p:sldId id="384" r:id="rId26"/>
    <p:sldId id="385" r:id="rId27"/>
    <p:sldId id="386" r:id="rId28"/>
    <p:sldId id="387" r:id="rId29"/>
    <p:sldId id="388" r:id="rId30"/>
    <p:sldId id="389" r:id="rId31"/>
    <p:sldId id="390" r:id="rId32"/>
    <p:sldId id="391" r:id="rId33"/>
    <p:sldId id="392" r:id="rId34"/>
    <p:sldId id="393" r:id="rId35"/>
    <p:sldId id="394" r:id="rId36"/>
    <p:sldId id="395" r:id="rId37"/>
    <p:sldId id="396" r:id="rId38"/>
    <p:sldId id="397" r:id="rId39"/>
    <p:sldId id="398" r:id="rId40"/>
    <p:sldId id="399" r:id="rId41"/>
    <p:sldId id="400" r:id="rId42"/>
    <p:sldId id="401" r:id="rId43"/>
    <p:sldId id="402" r:id="rId44"/>
    <p:sldId id="403" r:id="rId45"/>
    <p:sldId id="404" r:id="rId46"/>
    <p:sldId id="405" r:id="rId47"/>
    <p:sldId id="406" r:id="rId48"/>
    <p:sldId id="407" r:id="rId49"/>
    <p:sldId id="408" r:id="rId50"/>
    <p:sldId id="409" r:id="rId51"/>
    <p:sldId id="410" r:id="rId52"/>
    <p:sldId id="411" r:id="rId53"/>
    <p:sldId id="412" r:id="rId54"/>
    <p:sldId id="413" r:id="rId55"/>
    <p:sldId id="414" r:id="rId56"/>
    <p:sldId id="415" r:id="rId57"/>
    <p:sldId id="416" r:id="rId58"/>
    <p:sldId id="417" r:id="rId59"/>
    <p:sldId id="418" r:id="rId60"/>
    <p:sldId id="419" r:id="rId61"/>
    <p:sldId id="420" r:id="rId62"/>
    <p:sldId id="421" r:id="rId63"/>
    <p:sldId id="422" r:id="rId64"/>
    <p:sldId id="423" r:id="rId65"/>
    <p:sldId id="538" r:id="rId66"/>
    <p:sldId id="424" r:id="rId67"/>
    <p:sldId id="425" r:id="rId68"/>
    <p:sldId id="426" r:id="rId69"/>
    <p:sldId id="526" r:id="rId70"/>
    <p:sldId id="527" r:id="rId71"/>
    <p:sldId id="528" r:id="rId72"/>
    <p:sldId id="529" r:id="rId73"/>
    <p:sldId id="427" r:id="rId74"/>
    <p:sldId id="428" r:id="rId75"/>
    <p:sldId id="429" r:id="rId76"/>
    <p:sldId id="430" r:id="rId77"/>
    <p:sldId id="431" r:id="rId78"/>
    <p:sldId id="432" r:id="rId79"/>
    <p:sldId id="433" r:id="rId80"/>
    <p:sldId id="434" r:id="rId81"/>
    <p:sldId id="435" r:id="rId82"/>
    <p:sldId id="436" r:id="rId83"/>
    <p:sldId id="437" r:id="rId84"/>
    <p:sldId id="438" r:id="rId85"/>
    <p:sldId id="439"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111" d="100"/>
          <a:sy n="111" d="100"/>
        </p:scale>
        <p:origin x="3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BE96F-6663-4156-A73A-592433F0E143}" type="datetimeFigureOut">
              <a:rPr lang="en-IN" smtClean="0"/>
              <a:t>22-03-2022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431390-34DF-4F65-8049-2FC669A238BB}" type="slidenum">
              <a:rPr lang="en-IN" smtClean="0"/>
              <a:t>‹#›</a:t>
            </a:fld>
            <a:endParaRPr lang="en-IN"/>
          </a:p>
        </p:txBody>
      </p:sp>
    </p:spTree>
    <p:extLst>
      <p:ext uri="{BB962C8B-B14F-4D97-AF65-F5344CB8AC3E}">
        <p14:creationId xmlns:p14="http://schemas.microsoft.com/office/powerpoint/2010/main" val="2685861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1AAC-7810-4968-8546-169E8FA19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9648EE-65C9-49F5-A134-D388E980A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3CFF677-4F74-43FB-9A0C-C2076C60282E}"/>
              </a:ext>
            </a:extLst>
          </p:cNvPr>
          <p:cNvSpPr>
            <a:spLocks noGrp="1"/>
          </p:cNvSpPr>
          <p:nvPr>
            <p:ph type="dt" sz="half" idx="10"/>
          </p:nvPr>
        </p:nvSpPr>
        <p:spPr/>
        <p:txBody>
          <a:bodyPr/>
          <a:lstStyle/>
          <a:p>
            <a:fld id="{5EB53E2E-581C-4045-86D9-5227D264A299}" type="datetimeFigureOut">
              <a:rPr lang="en-IN" smtClean="0"/>
              <a:t>22-03-2022</a:t>
            </a:fld>
            <a:endParaRPr lang="en-IN"/>
          </a:p>
        </p:txBody>
      </p:sp>
      <p:sp>
        <p:nvSpPr>
          <p:cNvPr id="5" name="Footer Placeholder 4">
            <a:extLst>
              <a:ext uri="{FF2B5EF4-FFF2-40B4-BE49-F238E27FC236}">
                <a16:creationId xmlns:a16="http://schemas.microsoft.com/office/drawing/2014/main" id="{291F381E-A8B3-4BB1-A987-DB283919D4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674C1F-4B80-44F9-AD40-6A84C27E783C}"/>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2095386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37FE-40C1-4D3D-81B0-16EEDB91E6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CF5CB7-F09A-478B-9306-3E579F92AE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A22415-EBBC-45F8-927C-06989ECDFD52}"/>
              </a:ext>
            </a:extLst>
          </p:cNvPr>
          <p:cNvSpPr>
            <a:spLocks noGrp="1"/>
          </p:cNvSpPr>
          <p:nvPr>
            <p:ph type="dt" sz="half" idx="10"/>
          </p:nvPr>
        </p:nvSpPr>
        <p:spPr/>
        <p:txBody>
          <a:bodyPr/>
          <a:lstStyle/>
          <a:p>
            <a:fld id="{5EB53E2E-581C-4045-86D9-5227D264A299}" type="datetimeFigureOut">
              <a:rPr lang="en-IN" smtClean="0"/>
              <a:t>22-03-2022</a:t>
            </a:fld>
            <a:endParaRPr lang="en-IN"/>
          </a:p>
        </p:txBody>
      </p:sp>
      <p:sp>
        <p:nvSpPr>
          <p:cNvPr id="5" name="Footer Placeholder 4">
            <a:extLst>
              <a:ext uri="{FF2B5EF4-FFF2-40B4-BE49-F238E27FC236}">
                <a16:creationId xmlns:a16="http://schemas.microsoft.com/office/drawing/2014/main" id="{FEBC3E67-F6E5-4402-8B4C-94BD29EA4D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7D90F9-C033-4B25-957D-E393A1FE6A20}"/>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1581740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8D9D9-1C2D-493E-BB7B-10B69723E2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2EA406-FDA4-454E-BD28-18709A791D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F43863-8018-4347-8DE5-07288859C9F3}"/>
              </a:ext>
            </a:extLst>
          </p:cNvPr>
          <p:cNvSpPr>
            <a:spLocks noGrp="1"/>
          </p:cNvSpPr>
          <p:nvPr>
            <p:ph type="dt" sz="half" idx="10"/>
          </p:nvPr>
        </p:nvSpPr>
        <p:spPr/>
        <p:txBody>
          <a:bodyPr/>
          <a:lstStyle/>
          <a:p>
            <a:fld id="{5EB53E2E-581C-4045-86D9-5227D264A299}" type="datetimeFigureOut">
              <a:rPr lang="en-IN" smtClean="0"/>
              <a:t>22-03-2022</a:t>
            </a:fld>
            <a:endParaRPr lang="en-IN"/>
          </a:p>
        </p:txBody>
      </p:sp>
      <p:sp>
        <p:nvSpPr>
          <p:cNvPr id="5" name="Footer Placeholder 4">
            <a:extLst>
              <a:ext uri="{FF2B5EF4-FFF2-40B4-BE49-F238E27FC236}">
                <a16:creationId xmlns:a16="http://schemas.microsoft.com/office/drawing/2014/main" id="{5F462385-5670-4AD8-A69E-D1F2136F5D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F6F851-809D-435D-A8B3-D600E81576C0}"/>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3190905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592C-A230-44DD-B1EB-5BE9840A98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F09286-F662-4CFE-9AAD-FE6829A096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FE3FF6-A405-470B-85CE-9A291B056C19}"/>
              </a:ext>
            </a:extLst>
          </p:cNvPr>
          <p:cNvSpPr>
            <a:spLocks noGrp="1"/>
          </p:cNvSpPr>
          <p:nvPr>
            <p:ph type="dt" sz="half" idx="10"/>
          </p:nvPr>
        </p:nvSpPr>
        <p:spPr/>
        <p:txBody>
          <a:bodyPr/>
          <a:lstStyle/>
          <a:p>
            <a:fld id="{5EB53E2E-581C-4045-86D9-5227D264A299}" type="datetimeFigureOut">
              <a:rPr lang="en-IN" smtClean="0"/>
              <a:t>22-03-2022</a:t>
            </a:fld>
            <a:endParaRPr lang="en-IN"/>
          </a:p>
        </p:txBody>
      </p:sp>
      <p:sp>
        <p:nvSpPr>
          <p:cNvPr id="5" name="Footer Placeholder 4">
            <a:extLst>
              <a:ext uri="{FF2B5EF4-FFF2-40B4-BE49-F238E27FC236}">
                <a16:creationId xmlns:a16="http://schemas.microsoft.com/office/drawing/2014/main" id="{E49EA3D6-156C-4E72-9E59-D2D6016E89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008D49-32F6-48BD-B6B2-0A0F5CBA40D4}"/>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3357756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052DA-C400-4FC3-B4DF-B065F2DEFE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FCF8EA-3B07-4D05-9DF9-F033D4AB8F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8CFA6D-1692-4757-8FFF-6403657729C2}"/>
              </a:ext>
            </a:extLst>
          </p:cNvPr>
          <p:cNvSpPr>
            <a:spLocks noGrp="1"/>
          </p:cNvSpPr>
          <p:nvPr>
            <p:ph type="dt" sz="half" idx="10"/>
          </p:nvPr>
        </p:nvSpPr>
        <p:spPr/>
        <p:txBody>
          <a:bodyPr/>
          <a:lstStyle/>
          <a:p>
            <a:fld id="{5EB53E2E-581C-4045-86D9-5227D264A299}" type="datetimeFigureOut">
              <a:rPr lang="en-IN" smtClean="0"/>
              <a:t>22-03-2022</a:t>
            </a:fld>
            <a:endParaRPr lang="en-IN"/>
          </a:p>
        </p:txBody>
      </p:sp>
      <p:sp>
        <p:nvSpPr>
          <p:cNvPr id="5" name="Footer Placeholder 4">
            <a:extLst>
              <a:ext uri="{FF2B5EF4-FFF2-40B4-BE49-F238E27FC236}">
                <a16:creationId xmlns:a16="http://schemas.microsoft.com/office/drawing/2014/main" id="{1064B392-92B8-42C8-A4C7-8871922311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EF8192-BC4F-4296-AFA3-A394ACC37C3F}"/>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3731579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17B0-D79E-4CE9-B1A3-DD3CD6D828C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E8052F-7DD6-4F34-B57C-525B4D96B3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8BFBF25-1266-4909-B87E-E4DAFD8A53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FFE3D0-573C-447B-80AF-C974C8CD60AF}"/>
              </a:ext>
            </a:extLst>
          </p:cNvPr>
          <p:cNvSpPr>
            <a:spLocks noGrp="1"/>
          </p:cNvSpPr>
          <p:nvPr>
            <p:ph type="dt" sz="half" idx="10"/>
          </p:nvPr>
        </p:nvSpPr>
        <p:spPr/>
        <p:txBody>
          <a:bodyPr/>
          <a:lstStyle/>
          <a:p>
            <a:fld id="{5EB53E2E-581C-4045-86D9-5227D264A299}" type="datetimeFigureOut">
              <a:rPr lang="en-IN" smtClean="0"/>
              <a:t>22-03-2022</a:t>
            </a:fld>
            <a:endParaRPr lang="en-IN"/>
          </a:p>
        </p:txBody>
      </p:sp>
      <p:sp>
        <p:nvSpPr>
          <p:cNvPr id="6" name="Footer Placeholder 5">
            <a:extLst>
              <a:ext uri="{FF2B5EF4-FFF2-40B4-BE49-F238E27FC236}">
                <a16:creationId xmlns:a16="http://schemas.microsoft.com/office/drawing/2014/main" id="{5F008A29-E04D-4E6D-8103-0FB0240D3E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CCA8EF-1914-4DD7-9FA6-94B1FF1F55ED}"/>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2561927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F879C-B657-4BEE-9D55-A819016F539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E6E2A9-99A9-4734-8DAA-CCB15A9FA8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8D7DCE7-03B6-4059-861D-77025A05F0C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9D812D1-097E-4C4D-93FC-88185594D5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BFFAA0-77DA-4F1A-BA4F-A2073621006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1415CAF-726B-4296-BE0C-34703D9E491B}"/>
              </a:ext>
            </a:extLst>
          </p:cNvPr>
          <p:cNvSpPr>
            <a:spLocks noGrp="1"/>
          </p:cNvSpPr>
          <p:nvPr>
            <p:ph type="dt" sz="half" idx="10"/>
          </p:nvPr>
        </p:nvSpPr>
        <p:spPr/>
        <p:txBody>
          <a:bodyPr/>
          <a:lstStyle/>
          <a:p>
            <a:fld id="{5EB53E2E-581C-4045-86D9-5227D264A299}" type="datetimeFigureOut">
              <a:rPr lang="en-IN" smtClean="0"/>
              <a:t>22-03-2022</a:t>
            </a:fld>
            <a:endParaRPr lang="en-IN"/>
          </a:p>
        </p:txBody>
      </p:sp>
      <p:sp>
        <p:nvSpPr>
          <p:cNvPr id="8" name="Footer Placeholder 7">
            <a:extLst>
              <a:ext uri="{FF2B5EF4-FFF2-40B4-BE49-F238E27FC236}">
                <a16:creationId xmlns:a16="http://schemas.microsoft.com/office/drawing/2014/main" id="{FD0337B0-8AA6-4BE3-B1C1-43E8F1D859B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8C8C024-1C19-4213-96B3-A327F22C62C9}"/>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320854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1C0C-8081-4072-A0C9-66E6349B75C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BA24EE5-7D23-4A42-817C-FC53404B29FB}"/>
              </a:ext>
            </a:extLst>
          </p:cNvPr>
          <p:cNvSpPr>
            <a:spLocks noGrp="1"/>
          </p:cNvSpPr>
          <p:nvPr>
            <p:ph type="dt" sz="half" idx="10"/>
          </p:nvPr>
        </p:nvSpPr>
        <p:spPr/>
        <p:txBody>
          <a:bodyPr/>
          <a:lstStyle/>
          <a:p>
            <a:fld id="{5EB53E2E-581C-4045-86D9-5227D264A299}" type="datetimeFigureOut">
              <a:rPr lang="en-IN" smtClean="0"/>
              <a:t>22-03-2022</a:t>
            </a:fld>
            <a:endParaRPr lang="en-IN"/>
          </a:p>
        </p:txBody>
      </p:sp>
      <p:sp>
        <p:nvSpPr>
          <p:cNvPr id="4" name="Footer Placeholder 3">
            <a:extLst>
              <a:ext uri="{FF2B5EF4-FFF2-40B4-BE49-F238E27FC236}">
                <a16:creationId xmlns:a16="http://schemas.microsoft.com/office/drawing/2014/main" id="{91C3BD66-377D-44BD-9048-2E2577507D4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0479A24-6138-448A-9867-0251562E10BB}"/>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2902792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0BB4AC-EDEB-4B78-98C1-2F4F25DF7815}"/>
              </a:ext>
            </a:extLst>
          </p:cNvPr>
          <p:cNvSpPr>
            <a:spLocks noGrp="1"/>
          </p:cNvSpPr>
          <p:nvPr>
            <p:ph type="dt" sz="half" idx="10"/>
          </p:nvPr>
        </p:nvSpPr>
        <p:spPr/>
        <p:txBody>
          <a:bodyPr/>
          <a:lstStyle/>
          <a:p>
            <a:fld id="{5EB53E2E-581C-4045-86D9-5227D264A299}" type="datetimeFigureOut">
              <a:rPr lang="en-IN" smtClean="0"/>
              <a:t>22-03-2022</a:t>
            </a:fld>
            <a:endParaRPr lang="en-IN"/>
          </a:p>
        </p:txBody>
      </p:sp>
      <p:sp>
        <p:nvSpPr>
          <p:cNvPr id="3" name="Footer Placeholder 2">
            <a:extLst>
              <a:ext uri="{FF2B5EF4-FFF2-40B4-BE49-F238E27FC236}">
                <a16:creationId xmlns:a16="http://schemas.microsoft.com/office/drawing/2014/main" id="{1BD67A88-E59D-424C-9853-F5E5CBC828C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60EB88E-4874-450A-8A54-D1B96742F8CE}"/>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1364534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19E8D-3D7C-4DAC-8421-1478B91AFC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BF1F7C-B2FA-4E52-B269-62C8577A53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233D6B8-C832-484F-A972-D698422D06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988C2B-A356-48D3-806D-97F185D7BA13}"/>
              </a:ext>
            </a:extLst>
          </p:cNvPr>
          <p:cNvSpPr>
            <a:spLocks noGrp="1"/>
          </p:cNvSpPr>
          <p:nvPr>
            <p:ph type="dt" sz="half" idx="10"/>
          </p:nvPr>
        </p:nvSpPr>
        <p:spPr/>
        <p:txBody>
          <a:bodyPr/>
          <a:lstStyle/>
          <a:p>
            <a:fld id="{5EB53E2E-581C-4045-86D9-5227D264A299}" type="datetimeFigureOut">
              <a:rPr lang="en-IN" smtClean="0"/>
              <a:t>22-03-2022</a:t>
            </a:fld>
            <a:endParaRPr lang="en-IN"/>
          </a:p>
        </p:txBody>
      </p:sp>
      <p:sp>
        <p:nvSpPr>
          <p:cNvPr id="6" name="Footer Placeholder 5">
            <a:extLst>
              <a:ext uri="{FF2B5EF4-FFF2-40B4-BE49-F238E27FC236}">
                <a16:creationId xmlns:a16="http://schemas.microsoft.com/office/drawing/2014/main" id="{187CDD34-105A-4916-B996-445C97EF8D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64AF05-6D0F-413A-87E5-D34FF9F84A17}"/>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1932012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85095-B581-43E5-BD73-D212FA2E03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A9A5762-142E-4F69-AACD-8155129231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217FD7-7ACB-4D4F-8B73-20952BCF0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30AF0BA-1F90-405F-92BF-795BCFFDE2CD}"/>
              </a:ext>
            </a:extLst>
          </p:cNvPr>
          <p:cNvSpPr>
            <a:spLocks noGrp="1"/>
          </p:cNvSpPr>
          <p:nvPr>
            <p:ph type="dt" sz="half" idx="10"/>
          </p:nvPr>
        </p:nvSpPr>
        <p:spPr/>
        <p:txBody>
          <a:bodyPr/>
          <a:lstStyle/>
          <a:p>
            <a:fld id="{5EB53E2E-581C-4045-86D9-5227D264A299}" type="datetimeFigureOut">
              <a:rPr lang="en-IN" smtClean="0"/>
              <a:t>22-03-2022</a:t>
            </a:fld>
            <a:endParaRPr lang="en-IN"/>
          </a:p>
        </p:txBody>
      </p:sp>
      <p:sp>
        <p:nvSpPr>
          <p:cNvPr id="6" name="Footer Placeholder 5">
            <a:extLst>
              <a:ext uri="{FF2B5EF4-FFF2-40B4-BE49-F238E27FC236}">
                <a16:creationId xmlns:a16="http://schemas.microsoft.com/office/drawing/2014/main" id="{7D5C8E88-A1E4-4063-8E97-3EE152550E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08799A-CE5E-4DEF-9EAF-AD883EBF143E}"/>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2012074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36E7B3-9DD1-4F30-9193-6F5686DDAB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9CC9AD-2B56-4917-8D10-EF1140F8BC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8CF0D3-A1AC-4651-BC61-EE6E715389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B53E2E-581C-4045-86D9-5227D264A299}" type="datetimeFigureOut">
              <a:rPr lang="en-IN" smtClean="0"/>
              <a:t>22-03-2022</a:t>
            </a:fld>
            <a:endParaRPr lang="en-IN"/>
          </a:p>
        </p:txBody>
      </p:sp>
      <p:sp>
        <p:nvSpPr>
          <p:cNvPr id="5" name="Footer Placeholder 4">
            <a:extLst>
              <a:ext uri="{FF2B5EF4-FFF2-40B4-BE49-F238E27FC236}">
                <a16:creationId xmlns:a16="http://schemas.microsoft.com/office/drawing/2014/main" id="{D0F07167-017B-4CB7-BBE6-DDE19BBA90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652A4F3-A766-4CD5-A40C-EABC0A8066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25DCC7-F951-444A-BB2C-57E28AD20B77}" type="slidenum">
              <a:rPr lang="en-IN" smtClean="0"/>
              <a:t>‹#›</a:t>
            </a:fld>
            <a:endParaRPr lang="en-IN"/>
          </a:p>
        </p:txBody>
      </p:sp>
    </p:spTree>
    <p:extLst>
      <p:ext uri="{BB962C8B-B14F-4D97-AF65-F5344CB8AC3E}">
        <p14:creationId xmlns:p14="http://schemas.microsoft.com/office/powerpoint/2010/main" val="3340717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0C5B6-380A-4A7D-9F40-9E98CC0D8290}"/>
              </a:ext>
            </a:extLst>
          </p:cNvPr>
          <p:cNvSpPr>
            <a:spLocks noGrp="1"/>
          </p:cNvSpPr>
          <p:nvPr>
            <p:ph type="title"/>
          </p:nvPr>
        </p:nvSpPr>
        <p:spPr>
          <a:xfrm>
            <a:off x="838200" y="241379"/>
            <a:ext cx="10515600" cy="1325563"/>
          </a:xfrm>
        </p:spPr>
        <p:txBody>
          <a:bodyPr>
            <a:normAutofit/>
          </a:bodyPr>
          <a:lstStyle/>
          <a:p>
            <a:pPr algn="ctr"/>
            <a:r>
              <a:rPr lang="en-IN" sz="2400" dirty="0"/>
              <a:t>Add  a new file Person.css and add the .Person class</a:t>
            </a:r>
          </a:p>
        </p:txBody>
      </p:sp>
      <p:pic>
        <p:nvPicPr>
          <p:cNvPr id="8" name="Content Placeholder 4">
            <a:extLst>
              <a:ext uri="{FF2B5EF4-FFF2-40B4-BE49-F238E27FC236}">
                <a16:creationId xmlns:a16="http://schemas.microsoft.com/office/drawing/2014/main" id="{A49D27A5-1BCF-4E62-9808-5A1EE75D65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6895" y="1967691"/>
            <a:ext cx="8058209" cy="4067205"/>
          </a:xfrm>
        </p:spPr>
      </p:pic>
    </p:spTree>
    <p:extLst>
      <p:ext uri="{BB962C8B-B14F-4D97-AF65-F5344CB8AC3E}">
        <p14:creationId xmlns:p14="http://schemas.microsoft.com/office/powerpoint/2010/main" val="2442699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BBA3F-FAA7-4BE7-AA09-DC655C91E7D7}"/>
              </a:ext>
            </a:extLst>
          </p:cNvPr>
          <p:cNvSpPr>
            <a:spLocks noGrp="1"/>
          </p:cNvSpPr>
          <p:nvPr>
            <p:ph type="title"/>
          </p:nvPr>
        </p:nvSpPr>
        <p:spPr/>
        <p:txBody>
          <a:bodyPr>
            <a:normAutofit/>
          </a:bodyPr>
          <a:lstStyle/>
          <a:p>
            <a:pPr algn="ctr"/>
            <a:r>
              <a:rPr lang="en-IN" sz="2400" dirty="0"/>
              <a:t>Modify the button click to </a:t>
            </a:r>
            <a:r>
              <a:rPr lang="en-IN" sz="2400" dirty="0" err="1"/>
              <a:t>this.tooglePersonsHandler</a:t>
            </a:r>
            <a:endParaRPr lang="en-IN" sz="2400" dirty="0"/>
          </a:p>
        </p:txBody>
      </p:sp>
      <p:pic>
        <p:nvPicPr>
          <p:cNvPr id="5" name="Content Placeholder 4" descr="A screenshot of a computer&#10;&#10;Description generated with very high confidence">
            <a:extLst>
              <a:ext uri="{FF2B5EF4-FFF2-40B4-BE49-F238E27FC236}">
                <a16:creationId xmlns:a16="http://schemas.microsoft.com/office/drawing/2014/main" id="{0EAFB041-E76B-4501-8D44-5C5FC4ECB9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0947" y="1825625"/>
            <a:ext cx="6650106" cy="4351338"/>
          </a:xfrm>
        </p:spPr>
      </p:pic>
    </p:spTree>
    <p:extLst>
      <p:ext uri="{BB962C8B-B14F-4D97-AF65-F5344CB8AC3E}">
        <p14:creationId xmlns:p14="http://schemas.microsoft.com/office/powerpoint/2010/main" val="3198372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68814-7DA7-4EFF-8FFA-D29875C9BE7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FB2C5B-771D-4F8D-8D75-10988E0FCF2B}"/>
              </a:ext>
            </a:extLst>
          </p:cNvPr>
          <p:cNvSpPr>
            <a:spLocks noGrp="1"/>
          </p:cNvSpPr>
          <p:nvPr>
            <p:ph idx="1"/>
          </p:nvPr>
        </p:nvSpPr>
        <p:spPr/>
        <p:txBody>
          <a:bodyPr/>
          <a:lstStyle/>
          <a:p>
            <a:r>
              <a:rPr lang="en-IN" dirty="0"/>
              <a:t>Previous code block make our </a:t>
            </a:r>
            <a:r>
              <a:rPr lang="en-IN" dirty="0" err="1"/>
              <a:t>jsx</a:t>
            </a:r>
            <a:r>
              <a:rPr lang="en-IN" dirty="0"/>
              <a:t> bit complex so now let us see another alternative.</a:t>
            </a:r>
          </a:p>
        </p:txBody>
      </p:sp>
    </p:spTree>
    <p:extLst>
      <p:ext uri="{BB962C8B-B14F-4D97-AF65-F5344CB8AC3E}">
        <p14:creationId xmlns:p14="http://schemas.microsoft.com/office/powerpoint/2010/main" val="1418821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7D328-6EF8-4622-A165-F6688D3876D3}"/>
              </a:ext>
            </a:extLst>
          </p:cNvPr>
          <p:cNvSpPr>
            <a:spLocks noGrp="1"/>
          </p:cNvSpPr>
          <p:nvPr>
            <p:ph type="title"/>
          </p:nvPr>
        </p:nvSpPr>
        <p:spPr/>
        <p:txBody>
          <a:bodyPr>
            <a:normAutofit/>
          </a:bodyPr>
          <a:lstStyle/>
          <a:p>
            <a:r>
              <a:rPr lang="en-IN" sz="2400" dirty="0"/>
              <a:t>Again we undo the changes we made such as {} and </a:t>
            </a:r>
            <a:r>
              <a:rPr lang="en-IN" sz="2400" dirty="0" err="1"/>
              <a:t>this.state.showPersons</a:t>
            </a:r>
            <a:r>
              <a:rPr lang="en-IN" sz="2400" dirty="0"/>
              <a:t>===true and : null</a:t>
            </a:r>
          </a:p>
        </p:txBody>
      </p:sp>
      <p:pic>
        <p:nvPicPr>
          <p:cNvPr id="5" name="Content Placeholder 4" descr="A screenshot of a computer&#10;&#10;Description generated with very high confidence">
            <a:extLst>
              <a:ext uri="{FF2B5EF4-FFF2-40B4-BE49-F238E27FC236}">
                <a16:creationId xmlns:a16="http://schemas.microsoft.com/office/drawing/2014/main" id="{5847C1D6-D909-4A7A-9551-47E36DB931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1438" y="1638201"/>
            <a:ext cx="6506357" cy="5120408"/>
          </a:xfrm>
        </p:spPr>
      </p:pic>
    </p:spTree>
    <p:extLst>
      <p:ext uri="{BB962C8B-B14F-4D97-AF65-F5344CB8AC3E}">
        <p14:creationId xmlns:p14="http://schemas.microsoft.com/office/powerpoint/2010/main" val="2725511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625A1-EFFF-4C51-876C-0A6C59F97106}"/>
              </a:ext>
            </a:extLst>
          </p:cNvPr>
          <p:cNvSpPr>
            <a:spLocks noGrp="1"/>
          </p:cNvSpPr>
          <p:nvPr>
            <p:ph type="title"/>
          </p:nvPr>
        </p:nvSpPr>
        <p:spPr/>
        <p:txBody>
          <a:bodyPr>
            <a:normAutofit/>
          </a:bodyPr>
          <a:lstStyle/>
          <a:p>
            <a:r>
              <a:rPr lang="en-IN" sz="2400" dirty="0"/>
              <a:t>Outside the return function prepare a code block as shown below. It is the simple JavaScript and not the </a:t>
            </a:r>
            <a:r>
              <a:rPr lang="en-IN" sz="2400" dirty="0" err="1"/>
              <a:t>jsx</a:t>
            </a:r>
            <a:r>
              <a:rPr lang="en-IN" sz="2400" dirty="0"/>
              <a:t>.</a:t>
            </a:r>
          </a:p>
        </p:txBody>
      </p:sp>
      <p:pic>
        <p:nvPicPr>
          <p:cNvPr id="5" name="Content Placeholder 4" descr="A screenshot of a cell phone&#10;&#10;Description generated with very high confidence">
            <a:extLst>
              <a:ext uri="{FF2B5EF4-FFF2-40B4-BE49-F238E27FC236}">
                <a16:creationId xmlns:a16="http://schemas.microsoft.com/office/drawing/2014/main" id="{88701D52-B6F2-4CE1-A848-4A64302699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7379" y="1582777"/>
            <a:ext cx="6796533" cy="5003562"/>
          </a:xfrm>
        </p:spPr>
      </p:pic>
    </p:spTree>
    <p:extLst>
      <p:ext uri="{BB962C8B-B14F-4D97-AF65-F5344CB8AC3E}">
        <p14:creationId xmlns:p14="http://schemas.microsoft.com/office/powerpoint/2010/main" val="240966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50C5A-D51C-440A-9056-E91F3E2DD713}"/>
              </a:ext>
            </a:extLst>
          </p:cNvPr>
          <p:cNvSpPr>
            <a:spLocks noGrp="1"/>
          </p:cNvSpPr>
          <p:nvPr>
            <p:ph type="title"/>
          </p:nvPr>
        </p:nvSpPr>
        <p:spPr>
          <a:xfrm>
            <a:off x="917713" y="105071"/>
            <a:ext cx="10515600" cy="1325563"/>
          </a:xfrm>
        </p:spPr>
        <p:txBody>
          <a:bodyPr>
            <a:normAutofit/>
          </a:bodyPr>
          <a:lstStyle/>
          <a:p>
            <a:pPr algn="ctr"/>
            <a:r>
              <a:rPr lang="en-IN" sz="2400" dirty="0"/>
              <a:t>Read the {persons} variable as shown below</a:t>
            </a:r>
          </a:p>
        </p:txBody>
      </p:sp>
      <p:pic>
        <p:nvPicPr>
          <p:cNvPr id="5" name="Content Placeholder 4" descr="A screenshot of a cell phone&#10;&#10;Description generated with very high confidence">
            <a:extLst>
              <a:ext uri="{FF2B5EF4-FFF2-40B4-BE49-F238E27FC236}">
                <a16:creationId xmlns:a16="http://schemas.microsoft.com/office/drawing/2014/main" id="{364C07A6-D5A1-4D81-89C7-BBC4F1B44D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0013" y="1161123"/>
            <a:ext cx="8550452" cy="5552049"/>
          </a:xfrm>
        </p:spPr>
      </p:pic>
    </p:spTree>
    <p:extLst>
      <p:ext uri="{BB962C8B-B14F-4D97-AF65-F5344CB8AC3E}">
        <p14:creationId xmlns:p14="http://schemas.microsoft.com/office/powerpoint/2010/main" val="2706616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D932-0AB3-4EE0-8C30-52968CF8FD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A971000-1BDB-4D99-928A-A91F8272F2E1}"/>
              </a:ext>
            </a:extLst>
          </p:cNvPr>
          <p:cNvSpPr>
            <a:spLocks noGrp="1"/>
          </p:cNvSpPr>
          <p:nvPr>
            <p:ph idx="1"/>
          </p:nvPr>
        </p:nvSpPr>
        <p:spPr/>
        <p:txBody>
          <a:bodyPr/>
          <a:lstStyle/>
          <a:p>
            <a:r>
              <a:rPr lang="en-IN" dirty="0"/>
              <a:t>Run application and check output.</a:t>
            </a:r>
          </a:p>
        </p:txBody>
      </p:sp>
    </p:spTree>
    <p:extLst>
      <p:ext uri="{BB962C8B-B14F-4D97-AF65-F5344CB8AC3E}">
        <p14:creationId xmlns:p14="http://schemas.microsoft.com/office/powerpoint/2010/main" val="3494797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87CBF-49EA-4896-AC9B-AC39AAD9AA7B}"/>
              </a:ext>
            </a:extLst>
          </p:cNvPr>
          <p:cNvSpPr>
            <a:spLocks noGrp="1"/>
          </p:cNvSpPr>
          <p:nvPr>
            <p:ph type="title"/>
          </p:nvPr>
        </p:nvSpPr>
        <p:spPr/>
        <p:txBody>
          <a:bodyPr/>
          <a:lstStyle/>
          <a:p>
            <a:pPr algn="ctr"/>
            <a:r>
              <a:rPr lang="en-IN" dirty="0"/>
              <a:t>Outputting Lists</a:t>
            </a:r>
            <a:br>
              <a:rPr lang="en-IN" dirty="0"/>
            </a:br>
            <a:endParaRPr lang="en-IN" dirty="0"/>
          </a:p>
        </p:txBody>
      </p:sp>
      <p:sp>
        <p:nvSpPr>
          <p:cNvPr id="3" name="Content Placeholder 2">
            <a:extLst>
              <a:ext uri="{FF2B5EF4-FFF2-40B4-BE49-F238E27FC236}">
                <a16:creationId xmlns:a16="http://schemas.microsoft.com/office/drawing/2014/main" id="{CCD6DD0D-6308-4BF1-ACAB-E83D97EBCC72}"/>
              </a:ext>
            </a:extLst>
          </p:cNvPr>
          <p:cNvSpPr>
            <a:spLocks noGrp="1"/>
          </p:cNvSpPr>
          <p:nvPr>
            <p:ph idx="1"/>
          </p:nvPr>
        </p:nvSpPr>
        <p:spPr/>
        <p:txBody>
          <a:bodyPr/>
          <a:lstStyle/>
          <a:p>
            <a:pPr marL="1828800" lvl="4" indent="0">
              <a:buNone/>
            </a:pPr>
            <a:r>
              <a:rPr lang="en-IN" dirty="0"/>
              <a:t>As we know we have an array but we are hard-coding each element of an array.</a:t>
            </a:r>
          </a:p>
        </p:txBody>
      </p:sp>
    </p:spTree>
    <p:extLst>
      <p:ext uri="{BB962C8B-B14F-4D97-AF65-F5344CB8AC3E}">
        <p14:creationId xmlns:p14="http://schemas.microsoft.com/office/powerpoint/2010/main" val="1317653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008E0-868C-404A-9187-D0A624775E0C}"/>
              </a:ext>
            </a:extLst>
          </p:cNvPr>
          <p:cNvSpPr>
            <a:spLocks noGrp="1"/>
          </p:cNvSpPr>
          <p:nvPr>
            <p:ph type="title"/>
          </p:nvPr>
        </p:nvSpPr>
        <p:spPr/>
        <p:txBody>
          <a:bodyPr>
            <a:normAutofit/>
          </a:bodyPr>
          <a:lstStyle/>
          <a:p>
            <a:r>
              <a:rPr lang="en-IN" sz="2400" dirty="0"/>
              <a:t>Modify code block as shown here. We have used map() function.</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F24F164C-EF9C-4BB6-A624-E78B277BEE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1020" y="1825625"/>
            <a:ext cx="6669960" cy="4351338"/>
          </a:xfrm>
        </p:spPr>
      </p:pic>
    </p:spTree>
    <p:extLst>
      <p:ext uri="{BB962C8B-B14F-4D97-AF65-F5344CB8AC3E}">
        <p14:creationId xmlns:p14="http://schemas.microsoft.com/office/powerpoint/2010/main" val="1486043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1D59-2A41-4743-B361-BE86B3FE8EB5}"/>
              </a:ext>
            </a:extLst>
          </p:cNvPr>
          <p:cNvSpPr>
            <a:spLocks noGrp="1"/>
          </p:cNvSpPr>
          <p:nvPr>
            <p:ph type="title"/>
          </p:nvPr>
        </p:nvSpPr>
        <p:spPr/>
        <p:txBody>
          <a:bodyPr/>
          <a:lstStyle/>
          <a:p>
            <a:r>
              <a:rPr lang="en-IN" dirty="0"/>
              <a:t>Create a new function as shown.</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1937ABD7-570D-42A4-9324-AC366F75BA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5405" y="1825625"/>
            <a:ext cx="5601190" cy="4351338"/>
          </a:xfrm>
        </p:spPr>
      </p:pic>
    </p:spTree>
    <p:extLst>
      <p:ext uri="{BB962C8B-B14F-4D97-AF65-F5344CB8AC3E}">
        <p14:creationId xmlns:p14="http://schemas.microsoft.com/office/powerpoint/2010/main" val="3437568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D1C91-DAC2-4905-9FEC-0659E94689B2}"/>
              </a:ext>
            </a:extLst>
          </p:cNvPr>
          <p:cNvSpPr>
            <a:spLocks noGrp="1"/>
          </p:cNvSpPr>
          <p:nvPr>
            <p:ph type="title"/>
          </p:nvPr>
        </p:nvSpPr>
        <p:spPr/>
        <p:txBody>
          <a:bodyPr>
            <a:normAutofit/>
          </a:bodyPr>
          <a:lstStyle/>
          <a:p>
            <a:pPr algn="ctr"/>
            <a:r>
              <a:rPr lang="en-IN" sz="2400" dirty="0"/>
              <a:t>Modify the code block as shown below…</a:t>
            </a:r>
          </a:p>
        </p:txBody>
      </p:sp>
      <p:pic>
        <p:nvPicPr>
          <p:cNvPr id="5" name="Content Placeholder 4" descr="A screenshot of a computer&#10;&#10;Description generated with very high confidence">
            <a:extLst>
              <a:ext uri="{FF2B5EF4-FFF2-40B4-BE49-F238E27FC236}">
                <a16:creationId xmlns:a16="http://schemas.microsoft.com/office/drawing/2014/main" id="{D0146A99-DE3A-4B63-819F-19299F6C6A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8311" y="1922177"/>
            <a:ext cx="6214574" cy="4351338"/>
          </a:xfrm>
        </p:spPr>
      </p:pic>
      <p:sp>
        <p:nvSpPr>
          <p:cNvPr id="6" name="TextBox 5">
            <a:extLst>
              <a:ext uri="{FF2B5EF4-FFF2-40B4-BE49-F238E27FC236}">
                <a16:creationId xmlns:a16="http://schemas.microsoft.com/office/drawing/2014/main" id="{4BF25C7C-9B7E-47D0-861C-1631211306F9}"/>
              </a:ext>
            </a:extLst>
          </p:cNvPr>
          <p:cNvSpPr txBox="1"/>
          <p:nvPr/>
        </p:nvSpPr>
        <p:spPr>
          <a:xfrm>
            <a:off x="8666922" y="1556184"/>
            <a:ext cx="1896954" cy="1477328"/>
          </a:xfrm>
          <a:prstGeom prst="rect">
            <a:avLst/>
          </a:prstGeom>
          <a:noFill/>
        </p:spPr>
        <p:txBody>
          <a:bodyPr wrap="square" rtlCol="0">
            <a:spAutoFit/>
          </a:bodyPr>
          <a:lstStyle/>
          <a:p>
            <a:r>
              <a:rPr lang="en-IN" dirty="0"/>
              <a:t>Can you guess what is </a:t>
            </a:r>
            <a:r>
              <a:rPr lang="en-IN" dirty="0" err="1"/>
              <a:t>krunal</a:t>
            </a:r>
            <a:r>
              <a:rPr lang="en-IN" dirty="0"/>
              <a:t> here???</a:t>
            </a:r>
          </a:p>
          <a:p>
            <a:endParaRPr lang="en-IN" dirty="0"/>
          </a:p>
          <a:p>
            <a:endParaRPr lang="en-IN" dirty="0"/>
          </a:p>
        </p:txBody>
      </p:sp>
      <p:pic>
        <p:nvPicPr>
          <p:cNvPr id="8" name="Picture 7" descr="A screenshot of a computer screen&#10;&#10;Description generated with very high confidence">
            <a:extLst>
              <a:ext uri="{FF2B5EF4-FFF2-40B4-BE49-F238E27FC236}">
                <a16:creationId xmlns:a16="http://schemas.microsoft.com/office/drawing/2014/main" id="{B90A4EAF-8751-4A2D-B86C-70F13871A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896" y="2515307"/>
            <a:ext cx="6286008" cy="2709574"/>
          </a:xfrm>
          <a:prstGeom prst="rect">
            <a:avLst/>
          </a:prstGeom>
        </p:spPr>
      </p:pic>
      <p:sp>
        <p:nvSpPr>
          <p:cNvPr id="9" name="TextBox 8">
            <a:extLst>
              <a:ext uri="{FF2B5EF4-FFF2-40B4-BE49-F238E27FC236}">
                <a16:creationId xmlns:a16="http://schemas.microsoft.com/office/drawing/2014/main" id="{13C27F27-B679-4574-BFA2-C937F9201BD1}"/>
              </a:ext>
            </a:extLst>
          </p:cNvPr>
          <p:cNvSpPr txBox="1"/>
          <p:nvPr/>
        </p:nvSpPr>
        <p:spPr>
          <a:xfrm>
            <a:off x="8468139" y="5582952"/>
            <a:ext cx="2481943" cy="646331"/>
          </a:xfrm>
          <a:prstGeom prst="rect">
            <a:avLst/>
          </a:prstGeom>
          <a:noFill/>
        </p:spPr>
        <p:txBody>
          <a:bodyPr wrap="square" rtlCol="0">
            <a:spAutoFit/>
          </a:bodyPr>
          <a:lstStyle/>
          <a:p>
            <a:r>
              <a:rPr lang="en-IN" dirty="0"/>
              <a:t>It is a props we set in the Person.js class.</a:t>
            </a:r>
          </a:p>
        </p:txBody>
      </p:sp>
    </p:spTree>
    <p:extLst>
      <p:ext uri="{BB962C8B-B14F-4D97-AF65-F5344CB8AC3E}">
        <p14:creationId xmlns:p14="http://schemas.microsoft.com/office/powerpoint/2010/main" val="166387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E06C-1F37-4C9D-8FA1-5FEAC80D0518}"/>
              </a:ext>
            </a:extLst>
          </p:cNvPr>
          <p:cNvSpPr>
            <a:spLocks noGrp="1"/>
          </p:cNvSpPr>
          <p:nvPr>
            <p:ph type="title"/>
          </p:nvPr>
        </p:nvSpPr>
        <p:spPr/>
        <p:txBody>
          <a:bodyPr>
            <a:normAutofit/>
          </a:bodyPr>
          <a:lstStyle/>
          <a:p>
            <a:pPr algn="ctr"/>
            <a:r>
              <a:rPr lang="en-IN" sz="2400" dirty="0"/>
              <a:t>In the Person.js file import Person.css and add the </a:t>
            </a:r>
            <a:r>
              <a:rPr lang="en-IN" sz="2400" dirty="0" err="1"/>
              <a:t>className</a:t>
            </a:r>
            <a:r>
              <a:rPr lang="en-IN" sz="2400" dirty="0"/>
              <a:t> attribute to the div.</a:t>
            </a:r>
          </a:p>
        </p:txBody>
      </p:sp>
      <p:pic>
        <p:nvPicPr>
          <p:cNvPr id="5" name="Content Placeholder 4" descr="A screenshot of a cell phone&#10;&#10;Description generated with very high confidence">
            <a:extLst>
              <a:ext uri="{FF2B5EF4-FFF2-40B4-BE49-F238E27FC236}">
                <a16:creationId xmlns:a16="http://schemas.microsoft.com/office/drawing/2014/main" id="{019B67FB-C7E8-4C5C-BDEC-F4C68190F0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1754" y="1320147"/>
            <a:ext cx="9556197" cy="5245357"/>
          </a:xfrm>
        </p:spPr>
      </p:pic>
    </p:spTree>
    <p:extLst>
      <p:ext uri="{BB962C8B-B14F-4D97-AF65-F5344CB8AC3E}">
        <p14:creationId xmlns:p14="http://schemas.microsoft.com/office/powerpoint/2010/main" val="1989225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F948-9862-435C-97F0-91C995122F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4AA582C-1906-475A-8D2D-2101F0E0B2D4}"/>
              </a:ext>
            </a:extLst>
          </p:cNvPr>
          <p:cNvSpPr>
            <a:spLocks noGrp="1"/>
          </p:cNvSpPr>
          <p:nvPr>
            <p:ph idx="1"/>
          </p:nvPr>
        </p:nvSpPr>
        <p:spPr/>
        <p:txBody>
          <a:bodyPr/>
          <a:lstStyle/>
          <a:p>
            <a:r>
              <a:rPr lang="en-IN" dirty="0"/>
              <a:t>Run application check output.</a:t>
            </a:r>
          </a:p>
          <a:p>
            <a:r>
              <a:rPr lang="en-IN" dirty="0"/>
              <a:t>Still, there is one flaw in this code.</a:t>
            </a:r>
          </a:p>
        </p:txBody>
      </p:sp>
    </p:spTree>
    <p:extLst>
      <p:ext uri="{BB962C8B-B14F-4D97-AF65-F5344CB8AC3E}">
        <p14:creationId xmlns:p14="http://schemas.microsoft.com/office/powerpoint/2010/main" val="3764654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DF1BC-77F0-40C6-BD97-6B401468BD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D6D369-77BA-4F2E-8C7F-1A3DA96F8389}"/>
              </a:ext>
            </a:extLst>
          </p:cNvPr>
          <p:cNvSpPr>
            <a:spLocks noGrp="1"/>
          </p:cNvSpPr>
          <p:nvPr>
            <p:ph idx="1"/>
          </p:nvPr>
        </p:nvSpPr>
        <p:spPr/>
        <p:txBody>
          <a:bodyPr/>
          <a:lstStyle/>
          <a:p>
            <a:r>
              <a:rPr lang="en-IN" dirty="0"/>
              <a:t>So, now we will update state immutably.</a:t>
            </a:r>
          </a:p>
        </p:txBody>
      </p:sp>
    </p:spTree>
    <p:extLst>
      <p:ext uri="{BB962C8B-B14F-4D97-AF65-F5344CB8AC3E}">
        <p14:creationId xmlns:p14="http://schemas.microsoft.com/office/powerpoint/2010/main" val="1069821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53B65-E85F-47AD-A285-9013AC0C593F}"/>
              </a:ext>
            </a:extLst>
          </p:cNvPr>
          <p:cNvSpPr>
            <a:spLocks noGrp="1"/>
          </p:cNvSpPr>
          <p:nvPr>
            <p:ph type="title"/>
          </p:nvPr>
        </p:nvSpPr>
        <p:spPr/>
        <p:txBody>
          <a:bodyPr>
            <a:normAutofit/>
          </a:bodyPr>
          <a:lstStyle/>
          <a:p>
            <a:r>
              <a:rPr lang="en-IN" sz="2400" dirty="0"/>
              <a:t>Flaw with the previous code was array is a reference type so we should use slice() method which will make a new copy of the array.</a:t>
            </a:r>
          </a:p>
        </p:txBody>
      </p:sp>
      <p:pic>
        <p:nvPicPr>
          <p:cNvPr id="5" name="Content Placeholder 4" descr="A screenshot of a cell phone&#10;&#10;Description generated with very high confidence">
            <a:extLst>
              <a:ext uri="{FF2B5EF4-FFF2-40B4-BE49-F238E27FC236}">
                <a16:creationId xmlns:a16="http://schemas.microsoft.com/office/drawing/2014/main" id="{88E58BBB-3B6E-40B5-94A9-2874C1A5FB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4872" y="1825625"/>
            <a:ext cx="5162256" cy="4351338"/>
          </a:xfrm>
        </p:spPr>
      </p:pic>
    </p:spTree>
    <p:extLst>
      <p:ext uri="{BB962C8B-B14F-4D97-AF65-F5344CB8AC3E}">
        <p14:creationId xmlns:p14="http://schemas.microsoft.com/office/powerpoint/2010/main" val="716285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C34DC-C090-4E30-A574-B059B416DE49}"/>
              </a:ext>
            </a:extLst>
          </p:cNvPr>
          <p:cNvSpPr>
            <a:spLocks noGrp="1"/>
          </p:cNvSpPr>
          <p:nvPr>
            <p:ph type="title"/>
          </p:nvPr>
        </p:nvSpPr>
        <p:spPr/>
        <p:txBody>
          <a:bodyPr/>
          <a:lstStyle/>
          <a:p>
            <a:r>
              <a:rPr lang="en-IN" dirty="0"/>
              <a:t>In ES 6, we have spread operator …</a:t>
            </a:r>
          </a:p>
        </p:txBody>
      </p:sp>
      <p:pic>
        <p:nvPicPr>
          <p:cNvPr id="5" name="Content Placeholder 4" descr="A screenshot of a cell phone&#10;&#10;Description generated with very high confidence">
            <a:extLst>
              <a:ext uri="{FF2B5EF4-FFF2-40B4-BE49-F238E27FC236}">
                <a16:creationId xmlns:a16="http://schemas.microsoft.com/office/drawing/2014/main" id="{B3D38737-AE23-4A02-AD31-4EDC8F08B5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1815" y="1575727"/>
            <a:ext cx="6072547" cy="4351338"/>
          </a:xfrm>
        </p:spPr>
      </p:pic>
    </p:spTree>
    <p:extLst>
      <p:ext uri="{BB962C8B-B14F-4D97-AF65-F5344CB8AC3E}">
        <p14:creationId xmlns:p14="http://schemas.microsoft.com/office/powerpoint/2010/main" val="301971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E505-F506-4774-9C2D-EBC29E0B4A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57C0B5-95BD-46AC-AD0F-FE9BC65B5ECB}"/>
              </a:ext>
            </a:extLst>
          </p:cNvPr>
          <p:cNvSpPr>
            <a:spLocks noGrp="1"/>
          </p:cNvSpPr>
          <p:nvPr>
            <p:ph idx="1"/>
          </p:nvPr>
        </p:nvSpPr>
        <p:spPr/>
        <p:txBody>
          <a:bodyPr/>
          <a:lstStyle/>
          <a:p>
            <a:r>
              <a:rPr lang="en-IN" dirty="0"/>
              <a:t>We should always update the state in immutable way.</a:t>
            </a:r>
          </a:p>
          <a:p>
            <a:r>
              <a:rPr lang="en-IN" dirty="0"/>
              <a:t>Without changing the state of the original element.</a:t>
            </a:r>
          </a:p>
        </p:txBody>
      </p:sp>
    </p:spTree>
    <p:extLst>
      <p:ext uri="{BB962C8B-B14F-4D97-AF65-F5344CB8AC3E}">
        <p14:creationId xmlns:p14="http://schemas.microsoft.com/office/powerpoint/2010/main" val="1083290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72C4-C24D-442C-BA60-62A5BBE01D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BC90C8-2FDB-4DC3-A266-4D164E5BDD19}"/>
              </a:ext>
            </a:extLst>
          </p:cNvPr>
          <p:cNvSpPr>
            <a:spLocks noGrp="1"/>
          </p:cNvSpPr>
          <p:nvPr>
            <p:ph idx="1"/>
          </p:nvPr>
        </p:nvSpPr>
        <p:spPr/>
        <p:txBody>
          <a:bodyPr/>
          <a:lstStyle/>
          <a:p>
            <a:r>
              <a:rPr lang="en-IN" dirty="0"/>
              <a:t>Key property is important property we should add while rendering list data.</a:t>
            </a:r>
          </a:p>
          <a:p>
            <a:r>
              <a:rPr lang="en-IN" dirty="0"/>
              <a:t>It’s the default property which react expects to find on an element no matter if it’s a custom component or a default html element which you render through a list.</a:t>
            </a:r>
          </a:p>
          <a:p>
            <a:r>
              <a:rPr lang="en-IN" dirty="0"/>
              <a:t>This key property helps react to update the list effectively.</a:t>
            </a:r>
          </a:p>
          <a:p>
            <a:r>
              <a:rPr lang="en-IN" dirty="0"/>
              <a:t>This key must be unique. In generally our primary key or any unique identifier.</a:t>
            </a:r>
          </a:p>
        </p:txBody>
      </p:sp>
    </p:spTree>
    <p:extLst>
      <p:ext uri="{BB962C8B-B14F-4D97-AF65-F5344CB8AC3E}">
        <p14:creationId xmlns:p14="http://schemas.microsoft.com/office/powerpoint/2010/main" val="840449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E73B-B47C-43DB-97C5-69D9494744D9}"/>
              </a:ext>
            </a:extLst>
          </p:cNvPr>
          <p:cNvSpPr>
            <a:spLocks noGrp="1"/>
          </p:cNvSpPr>
          <p:nvPr>
            <p:ph type="title"/>
          </p:nvPr>
        </p:nvSpPr>
        <p:spPr/>
        <p:txBody>
          <a:bodyPr/>
          <a:lstStyle/>
          <a:p>
            <a:r>
              <a:rPr lang="en-IN" dirty="0"/>
              <a:t>So, I add some dummy id’s here…</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1C2ACDA6-ABF8-42A2-B31E-E9CBF52BA6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1070" y="1825625"/>
            <a:ext cx="7969859" cy="4351338"/>
          </a:xfrm>
        </p:spPr>
      </p:pic>
    </p:spTree>
    <p:extLst>
      <p:ext uri="{BB962C8B-B14F-4D97-AF65-F5344CB8AC3E}">
        <p14:creationId xmlns:p14="http://schemas.microsoft.com/office/powerpoint/2010/main" val="1814837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Description generated with very high confidence">
            <a:extLst>
              <a:ext uri="{FF2B5EF4-FFF2-40B4-BE49-F238E27FC236}">
                <a16:creationId xmlns:a16="http://schemas.microsoft.com/office/drawing/2014/main" id="{495FC338-76A9-4672-9E6E-8111160BA5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7118" y="877147"/>
            <a:ext cx="7389627" cy="5553025"/>
          </a:xfrm>
        </p:spPr>
      </p:pic>
      <p:sp>
        <p:nvSpPr>
          <p:cNvPr id="6" name="TextBox 5">
            <a:extLst>
              <a:ext uri="{FF2B5EF4-FFF2-40B4-BE49-F238E27FC236}">
                <a16:creationId xmlns:a16="http://schemas.microsoft.com/office/drawing/2014/main" id="{19D0A36D-9142-4733-BC52-DDD4E996107E}"/>
              </a:ext>
            </a:extLst>
          </p:cNvPr>
          <p:cNvSpPr txBox="1"/>
          <p:nvPr/>
        </p:nvSpPr>
        <p:spPr>
          <a:xfrm>
            <a:off x="9166718" y="1010952"/>
            <a:ext cx="1192696" cy="646331"/>
          </a:xfrm>
          <a:prstGeom prst="rect">
            <a:avLst/>
          </a:prstGeom>
          <a:noFill/>
        </p:spPr>
        <p:txBody>
          <a:bodyPr wrap="square" rtlCol="0">
            <a:spAutoFit/>
          </a:bodyPr>
          <a:lstStyle/>
          <a:p>
            <a:r>
              <a:rPr lang="en-IN" dirty="0"/>
              <a:t>Add key property</a:t>
            </a:r>
          </a:p>
        </p:txBody>
      </p:sp>
    </p:spTree>
    <p:extLst>
      <p:ext uri="{BB962C8B-B14F-4D97-AF65-F5344CB8AC3E}">
        <p14:creationId xmlns:p14="http://schemas.microsoft.com/office/powerpoint/2010/main" val="1710708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F2C5D-AB32-4932-A525-854F10B2F0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15F930-F6C6-4A5E-9FCE-B7AFE399F0D5}"/>
              </a:ext>
            </a:extLst>
          </p:cNvPr>
          <p:cNvSpPr>
            <a:spLocks noGrp="1"/>
          </p:cNvSpPr>
          <p:nvPr>
            <p:ph idx="1"/>
          </p:nvPr>
        </p:nvSpPr>
        <p:spPr/>
        <p:txBody>
          <a:bodyPr/>
          <a:lstStyle/>
          <a:p>
            <a:r>
              <a:rPr lang="en-IN" dirty="0"/>
              <a:t>Run the application and check output.</a:t>
            </a:r>
          </a:p>
        </p:txBody>
      </p:sp>
    </p:spTree>
    <p:extLst>
      <p:ext uri="{BB962C8B-B14F-4D97-AF65-F5344CB8AC3E}">
        <p14:creationId xmlns:p14="http://schemas.microsoft.com/office/powerpoint/2010/main" val="3273995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B8280-E382-489D-AB09-3A29F59638E3}"/>
              </a:ext>
            </a:extLst>
          </p:cNvPr>
          <p:cNvSpPr>
            <a:spLocks noGrp="1"/>
          </p:cNvSpPr>
          <p:nvPr>
            <p:ph type="title"/>
          </p:nvPr>
        </p:nvSpPr>
        <p:spPr/>
        <p:txBody>
          <a:bodyPr>
            <a:normAutofit/>
          </a:bodyPr>
          <a:lstStyle/>
          <a:p>
            <a:pPr algn="ctr"/>
            <a:r>
              <a:rPr lang="en-IN" sz="2400" dirty="0"/>
              <a:t>Setting styles dynamically</a:t>
            </a:r>
            <a:br>
              <a:rPr lang="en-IN" sz="2400" dirty="0"/>
            </a:br>
            <a:r>
              <a:rPr lang="en-IN" sz="2400" dirty="0"/>
              <a:t>Here we change the value of style variable and override the </a:t>
            </a:r>
            <a:r>
              <a:rPr lang="en-IN" sz="2400" dirty="0" err="1"/>
              <a:t>backgroundColor</a:t>
            </a:r>
            <a:r>
              <a:rPr lang="en-IN" sz="2400" dirty="0"/>
              <a:t> in the if block</a:t>
            </a:r>
          </a:p>
        </p:txBody>
      </p:sp>
      <p:pic>
        <p:nvPicPr>
          <p:cNvPr id="5" name="Content Placeholder 4" descr="A screenshot of a cell phone&#10;&#10;Description generated with very high confidence">
            <a:extLst>
              <a:ext uri="{FF2B5EF4-FFF2-40B4-BE49-F238E27FC236}">
                <a16:creationId xmlns:a16="http://schemas.microsoft.com/office/drawing/2014/main" id="{592ACBC3-E23A-40AD-92DC-5EEC7E8719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7768" y="1825625"/>
            <a:ext cx="5856463" cy="4351338"/>
          </a:xfrm>
        </p:spPr>
      </p:pic>
    </p:spTree>
    <p:extLst>
      <p:ext uri="{BB962C8B-B14F-4D97-AF65-F5344CB8AC3E}">
        <p14:creationId xmlns:p14="http://schemas.microsoft.com/office/powerpoint/2010/main" val="3177122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5B75-8FF5-4471-B3BE-82BE2755377F}"/>
              </a:ext>
            </a:extLst>
          </p:cNvPr>
          <p:cNvSpPr>
            <a:spLocks noGrp="1"/>
          </p:cNvSpPr>
          <p:nvPr>
            <p:ph type="title"/>
          </p:nvPr>
        </p:nvSpPr>
        <p:spPr/>
        <p:txBody>
          <a:bodyPr>
            <a:normAutofit fontScale="90000"/>
          </a:bodyPr>
          <a:lstStyle/>
          <a:p>
            <a:pPr algn="ctr"/>
            <a:r>
              <a:rPr lang="en-IN" sz="2400" dirty="0"/>
              <a:t>We can also use inline style here</a:t>
            </a:r>
            <a:br>
              <a:rPr lang="en-IN" sz="2400" dirty="0"/>
            </a:br>
            <a:r>
              <a:rPr lang="en-IN" sz="2400" dirty="0"/>
              <a:t>In the App.js file within render method create a new constant called style and apply it on the button control’s style attribute. Here JSX gives style attribute to button control.</a:t>
            </a:r>
            <a:br>
              <a:rPr lang="en-IN" dirty="0"/>
            </a:br>
            <a:endParaRPr lang="en-IN" dirty="0"/>
          </a:p>
        </p:txBody>
      </p:sp>
      <p:pic>
        <p:nvPicPr>
          <p:cNvPr id="8" name="Content Placeholder 7" descr="A screenshot of a computer&#10;&#10;Description generated with very high confidence">
            <a:extLst>
              <a:ext uri="{FF2B5EF4-FFF2-40B4-BE49-F238E27FC236}">
                <a16:creationId xmlns:a16="http://schemas.microsoft.com/office/drawing/2014/main" id="{EE8D84AE-BE74-4DC8-85C7-9AAE2587FF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879" y="1365585"/>
            <a:ext cx="9750009" cy="5069292"/>
          </a:xfrm>
        </p:spPr>
      </p:pic>
    </p:spTree>
    <p:extLst>
      <p:ext uri="{BB962C8B-B14F-4D97-AF65-F5344CB8AC3E}">
        <p14:creationId xmlns:p14="http://schemas.microsoft.com/office/powerpoint/2010/main" val="157447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426E5-7F6F-4578-BF96-8E0A649971D3}"/>
              </a:ext>
            </a:extLst>
          </p:cNvPr>
          <p:cNvSpPr>
            <a:spLocks noGrp="1"/>
          </p:cNvSpPr>
          <p:nvPr>
            <p:ph type="title"/>
          </p:nvPr>
        </p:nvSpPr>
        <p:spPr>
          <a:xfrm>
            <a:off x="707571" y="45701"/>
            <a:ext cx="10515600" cy="1325563"/>
          </a:xfrm>
        </p:spPr>
        <p:txBody>
          <a:bodyPr>
            <a:normAutofit/>
          </a:bodyPr>
          <a:lstStyle/>
          <a:p>
            <a:pPr algn="ctr"/>
            <a:r>
              <a:rPr lang="en-IN" sz="2400" dirty="0"/>
              <a:t>Run the application. Click on button. Check the output.</a:t>
            </a:r>
          </a:p>
        </p:txBody>
      </p:sp>
      <p:pic>
        <p:nvPicPr>
          <p:cNvPr id="5" name="Content Placeholder 4" descr="A screenshot of a cell phone&#10;&#10;Description generated with very high confidence">
            <a:extLst>
              <a:ext uri="{FF2B5EF4-FFF2-40B4-BE49-F238E27FC236}">
                <a16:creationId xmlns:a16="http://schemas.microsoft.com/office/drawing/2014/main" id="{466F21F1-BD4C-4E9F-B777-8AACD14269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0765" y="945301"/>
            <a:ext cx="5537516" cy="5846365"/>
          </a:xfrm>
        </p:spPr>
      </p:pic>
    </p:spTree>
    <p:extLst>
      <p:ext uri="{BB962C8B-B14F-4D97-AF65-F5344CB8AC3E}">
        <p14:creationId xmlns:p14="http://schemas.microsoft.com/office/powerpoint/2010/main" val="2254519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83C7B-F001-4F75-9403-300E6AB660F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0065EA7-A9AE-4A5C-965D-294866872AD7}"/>
              </a:ext>
            </a:extLst>
          </p:cNvPr>
          <p:cNvSpPr>
            <a:spLocks noGrp="1"/>
          </p:cNvSpPr>
          <p:nvPr>
            <p:ph idx="1"/>
          </p:nvPr>
        </p:nvSpPr>
        <p:spPr/>
        <p:txBody>
          <a:bodyPr/>
          <a:lstStyle/>
          <a:p>
            <a:r>
              <a:rPr lang="en-IN" dirty="0"/>
              <a:t>Setting Class Names Dynamically</a:t>
            </a:r>
          </a:p>
        </p:txBody>
      </p:sp>
    </p:spTree>
    <p:extLst>
      <p:ext uri="{BB962C8B-B14F-4D97-AF65-F5344CB8AC3E}">
        <p14:creationId xmlns:p14="http://schemas.microsoft.com/office/powerpoint/2010/main" val="964937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658D-F208-4477-84F8-2833FE6F8014}"/>
              </a:ext>
            </a:extLst>
          </p:cNvPr>
          <p:cNvSpPr>
            <a:spLocks noGrp="1"/>
          </p:cNvSpPr>
          <p:nvPr>
            <p:ph type="title"/>
          </p:nvPr>
        </p:nvSpPr>
        <p:spPr/>
        <p:txBody>
          <a:bodyPr>
            <a:normAutofit/>
          </a:bodyPr>
          <a:lstStyle/>
          <a:p>
            <a:pPr algn="ctr"/>
            <a:r>
              <a:rPr lang="en-IN" sz="2400" dirty="0"/>
              <a:t>Open App.css and prepare two new classes…</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82289063-294B-4A35-B6CE-860058D1EB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639" y="1212238"/>
            <a:ext cx="8097688" cy="5160164"/>
          </a:xfrm>
        </p:spPr>
      </p:pic>
    </p:spTree>
    <p:extLst>
      <p:ext uri="{BB962C8B-B14F-4D97-AF65-F5344CB8AC3E}">
        <p14:creationId xmlns:p14="http://schemas.microsoft.com/office/powerpoint/2010/main" val="4126454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182F8-D1C8-4007-BF83-2643D66A08F0}"/>
              </a:ext>
            </a:extLst>
          </p:cNvPr>
          <p:cNvSpPr>
            <a:spLocks noGrp="1"/>
          </p:cNvSpPr>
          <p:nvPr>
            <p:ph type="title"/>
          </p:nvPr>
        </p:nvSpPr>
        <p:spPr/>
        <p:txBody>
          <a:bodyPr>
            <a:normAutofit/>
          </a:bodyPr>
          <a:lstStyle/>
          <a:p>
            <a:r>
              <a:rPr lang="en-IN" sz="2400" dirty="0"/>
              <a:t>Create a variable. Here I have </a:t>
            </a:r>
            <a:r>
              <a:rPr lang="en-IN" sz="2400" dirty="0" err="1"/>
              <a:t>passs</a:t>
            </a:r>
            <a:r>
              <a:rPr lang="en-IN" sz="2400" dirty="0"/>
              <a:t> class names as an array element without . and used join with an empty space. So it will return a simple string of class names.</a:t>
            </a:r>
          </a:p>
        </p:txBody>
      </p:sp>
      <p:pic>
        <p:nvPicPr>
          <p:cNvPr id="5" name="Content Placeholder 4" descr="A screenshot of a computer&#10;&#10;Description generated with very high confidence">
            <a:extLst>
              <a:ext uri="{FF2B5EF4-FFF2-40B4-BE49-F238E27FC236}">
                <a16:creationId xmlns:a16="http://schemas.microsoft.com/office/drawing/2014/main" id="{62F290EA-9DD3-45D7-8109-B51B652525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3652" y="1825625"/>
            <a:ext cx="5524696" cy="4351338"/>
          </a:xfrm>
        </p:spPr>
      </p:pic>
    </p:spTree>
    <p:extLst>
      <p:ext uri="{BB962C8B-B14F-4D97-AF65-F5344CB8AC3E}">
        <p14:creationId xmlns:p14="http://schemas.microsoft.com/office/powerpoint/2010/main" val="79642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70D08-DF31-442D-9121-EB27022BC556}"/>
              </a:ext>
            </a:extLst>
          </p:cNvPr>
          <p:cNvSpPr>
            <a:spLocks noGrp="1"/>
          </p:cNvSpPr>
          <p:nvPr>
            <p:ph type="title"/>
          </p:nvPr>
        </p:nvSpPr>
        <p:spPr/>
        <p:txBody>
          <a:bodyPr>
            <a:normAutofit/>
          </a:bodyPr>
          <a:lstStyle/>
          <a:p>
            <a:pPr algn="ctr"/>
            <a:r>
              <a:rPr lang="en-IN" sz="2400" dirty="0"/>
              <a:t>Create a new Paragraph and apply </a:t>
            </a:r>
            <a:r>
              <a:rPr lang="en-IN" sz="2400" dirty="0" err="1"/>
              <a:t>className</a:t>
            </a:r>
            <a:r>
              <a:rPr lang="en-IN" sz="2400" dirty="0"/>
              <a:t>={classes}</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58483A58-83EA-4A9C-8132-6F40103F68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04271"/>
            <a:ext cx="10515600" cy="3794046"/>
          </a:xfrm>
        </p:spPr>
      </p:pic>
    </p:spTree>
    <p:extLst>
      <p:ext uri="{BB962C8B-B14F-4D97-AF65-F5344CB8AC3E}">
        <p14:creationId xmlns:p14="http://schemas.microsoft.com/office/powerpoint/2010/main" val="1951483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06EF-F84E-4CD4-A95C-68263B34B80B}"/>
              </a:ext>
            </a:extLst>
          </p:cNvPr>
          <p:cNvSpPr>
            <a:spLocks noGrp="1"/>
          </p:cNvSpPr>
          <p:nvPr>
            <p:ph type="title"/>
          </p:nvPr>
        </p:nvSpPr>
        <p:spPr/>
        <p:txBody>
          <a:bodyPr/>
          <a:lstStyle/>
          <a:p>
            <a:r>
              <a:rPr lang="en-IN" dirty="0"/>
              <a:t>Check the output.</a:t>
            </a:r>
          </a:p>
        </p:txBody>
      </p:sp>
      <p:pic>
        <p:nvPicPr>
          <p:cNvPr id="5" name="Content Placeholder 4" descr="A screenshot of a cell phone&#10;&#10;Description generated with very high confidence">
            <a:extLst>
              <a:ext uri="{FF2B5EF4-FFF2-40B4-BE49-F238E27FC236}">
                <a16:creationId xmlns:a16="http://schemas.microsoft.com/office/drawing/2014/main" id="{781F6B93-E3AD-4F60-94F9-F649CDE426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6553" y="2296306"/>
            <a:ext cx="6038894" cy="3409975"/>
          </a:xfrm>
        </p:spPr>
      </p:pic>
    </p:spTree>
    <p:extLst>
      <p:ext uri="{BB962C8B-B14F-4D97-AF65-F5344CB8AC3E}">
        <p14:creationId xmlns:p14="http://schemas.microsoft.com/office/powerpoint/2010/main" val="430423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A211-CEBB-4187-B009-D73B5BFE0491}"/>
              </a:ext>
            </a:extLst>
          </p:cNvPr>
          <p:cNvSpPr>
            <a:spLocks noGrp="1"/>
          </p:cNvSpPr>
          <p:nvPr>
            <p:ph type="title"/>
          </p:nvPr>
        </p:nvSpPr>
        <p:spPr/>
        <p:txBody>
          <a:bodyPr/>
          <a:lstStyle/>
          <a:p>
            <a:r>
              <a:rPr lang="en-IN" dirty="0"/>
              <a:t>Modify the classes variable here. </a:t>
            </a:r>
          </a:p>
        </p:txBody>
      </p:sp>
      <p:pic>
        <p:nvPicPr>
          <p:cNvPr id="5" name="Content Placeholder 4" descr="A screenshot of a computer&#10;&#10;Description generated with very high confidence">
            <a:extLst>
              <a:ext uri="{FF2B5EF4-FFF2-40B4-BE49-F238E27FC236}">
                <a16:creationId xmlns:a16="http://schemas.microsoft.com/office/drawing/2014/main" id="{3C1B57E6-7787-43EF-B7F4-5AE20D34D7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0302" y="1825625"/>
            <a:ext cx="6111396" cy="4351338"/>
          </a:xfrm>
        </p:spPr>
      </p:pic>
    </p:spTree>
    <p:extLst>
      <p:ext uri="{BB962C8B-B14F-4D97-AF65-F5344CB8AC3E}">
        <p14:creationId xmlns:p14="http://schemas.microsoft.com/office/powerpoint/2010/main" val="4098124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0F065-9BA5-4CE7-8C73-1038C7D833D6}"/>
              </a:ext>
            </a:extLst>
          </p:cNvPr>
          <p:cNvSpPr>
            <a:spLocks noGrp="1"/>
          </p:cNvSpPr>
          <p:nvPr>
            <p:ph type="title"/>
          </p:nvPr>
        </p:nvSpPr>
        <p:spPr>
          <a:xfrm>
            <a:off x="787084" y="109548"/>
            <a:ext cx="10515600" cy="1325563"/>
          </a:xfrm>
        </p:spPr>
        <p:txBody>
          <a:bodyPr>
            <a:normAutofit/>
          </a:bodyPr>
          <a:lstStyle/>
          <a:p>
            <a:pPr algn="ctr"/>
            <a:r>
              <a:rPr lang="en-IN" sz="2400" dirty="0"/>
              <a:t>Modify the </a:t>
            </a:r>
            <a:r>
              <a:rPr lang="en-IN" sz="2400" dirty="0" err="1"/>
              <a:t>className</a:t>
            </a:r>
            <a:r>
              <a:rPr lang="en-IN" sz="2400" dirty="0"/>
              <a:t> attribute for the &lt;p&gt;</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8EABA2E8-2335-4157-BBF7-C5A3AC0E95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9309" y="957997"/>
            <a:ext cx="9647426" cy="5596744"/>
          </a:xfrm>
        </p:spPr>
      </p:pic>
    </p:spTree>
    <p:extLst>
      <p:ext uri="{BB962C8B-B14F-4D97-AF65-F5344CB8AC3E}">
        <p14:creationId xmlns:p14="http://schemas.microsoft.com/office/powerpoint/2010/main" val="2767635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B633B-8FDB-4409-A38E-C742F72EE02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E849E6-E1A4-44BE-8B87-9AE80912D854}"/>
              </a:ext>
            </a:extLst>
          </p:cNvPr>
          <p:cNvSpPr>
            <a:spLocks noGrp="1"/>
          </p:cNvSpPr>
          <p:nvPr>
            <p:ph idx="1"/>
          </p:nvPr>
        </p:nvSpPr>
        <p:spPr/>
        <p:txBody>
          <a:bodyPr/>
          <a:lstStyle/>
          <a:p>
            <a:r>
              <a:rPr lang="en-IN" dirty="0"/>
              <a:t>Run the application and check the output.</a:t>
            </a:r>
          </a:p>
        </p:txBody>
      </p:sp>
    </p:spTree>
    <p:extLst>
      <p:ext uri="{BB962C8B-B14F-4D97-AF65-F5344CB8AC3E}">
        <p14:creationId xmlns:p14="http://schemas.microsoft.com/office/powerpoint/2010/main" val="405670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4635-1DD7-4A05-A8FC-C0E64097843B}"/>
              </a:ext>
            </a:extLst>
          </p:cNvPr>
          <p:cNvSpPr>
            <a:spLocks noGrp="1"/>
          </p:cNvSpPr>
          <p:nvPr>
            <p:ph type="title"/>
          </p:nvPr>
        </p:nvSpPr>
        <p:spPr/>
        <p:txBody>
          <a:bodyPr>
            <a:normAutofit/>
          </a:bodyPr>
          <a:lstStyle/>
          <a:p>
            <a:pPr algn="ctr"/>
            <a:r>
              <a:rPr lang="en-IN" sz="2400" dirty="0"/>
              <a:t> install radium to your application using </a:t>
            </a:r>
            <a:r>
              <a:rPr lang="en-IN" sz="2400" dirty="0" err="1"/>
              <a:t>npm</a:t>
            </a:r>
            <a:r>
              <a:rPr lang="en-IN" sz="2400" dirty="0"/>
              <a:t> install –save radium.</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24130B41-0466-4B86-AE52-2C7B11365B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109" y="1690688"/>
            <a:ext cx="10659733" cy="3102813"/>
          </a:xfrm>
        </p:spPr>
      </p:pic>
      <p:sp>
        <p:nvSpPr>
          <p:cNvPr id="6" name="TextBox 5">
            <a:extLst>
              <a:ext uri="{FF2B5EF4-FFF2-40B4-BE49-F238E27FC236}">
                <a16:creationId xmlns:a16="http://schemas.microsoft.com/office/drawing/2014/main" id="{3DB53F60-82D4-4146-8095-98C9CF160C3E}"/>
              </a:ext>
            </a:extLst>
          </p:cNvPr>
          <p:cNvSpPr txBox="1"/>
          <p:nvPr/>
        </p:nvSpPr>
        <p:spPr>
          <a:xfrm>
            <a:off x="1090242" y="5378489"/>
            <a:ext cx="9445236" cy="1754326"/>
          </a:xfrm>
          <a:prstGeom prst="rect">
            <a:avLst/>
          </a:prstGeom>
          <a:noFill/>
        </p:spPr>
        <p:txBody>
          <a:bodyPr wrap="square" rtlCol="0">
            <a:spAutoFit/>
          </a:bodyPr>
          <a:lstStyle/>
          <a:p>
            <a:r>
              <a:rPr lang="en-IN" dirty="0"/>
              <a:t>Radium is the popular package for react which allows us to use inline style with pseudo selectors and media queries.</a:t>
            </a:r>
          </a:p>
          <a:p>
            <a:endParaRPr lang="en-IN" dirty="0"/>
          </a:p>
          <a:p>
            <a:r>
              <a:rPr lang="en-IN" dirty="0" err="1"/>
              <a:t>npm</a:t>
            </a:r>
            <a:r>
              <a:rPr lang="en-IN" dirty="0"/>
              <a:t> cache clean –force</a:t>
            </a:r>
          </a:p>
          <a:p>
            <a:r>
              <a:rPr lang="en-IN" dirty="0" err="1"/>
              <a:t>npm</a:t>
            </a:r>
            <a:r>
              <a:rPr lang="en-IN"/>
              <a:t> install --save radium --legacy-peer-deps</a:t>
            </a:r>
            <a:endParaRPr lang="en-IN" dirty="0"/>
          </a:p>
          <a:p>
            <a:endParaRPr lang="en-IN" dirty="0"/>
          </a:p>
        </p:txBody>
      </p:sp>
    </p:spTree>
    <p:extLst>
      <p:ext uri="{BB962C8B-B14F-4D97-AF65-F5344CB8AC3E}">
        <p14:creationId xmlns:p14="http://schemas.microsoft.com/office/powerpoint/2010/main" val="421683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8E7FE-4B0F-447C-9D48-5AF02FAADE6B}"/>
              </a:ext>
            </a:extLst>
          </p:cNvPr>
          <p:cNvSpPr>
            <a:spLocks noGrp="1"/>
          </p:cNvSpPr>
          <p:nvPr>
            <p:ph type="title"/>
          </p:nvPr>
        </p:nvSpPr>
        <p:spPr/>
        <p:txBody>
          <a:bodyPr>
            <a:normAutofit/>
          </a:bodyPr>
          <a:lstStyle/>
          <a:p>
            <a:pPr algn="ctr"/>
            <a:r>
              <a:rPr lang="en-IN" sz="2400" dirty="0"/>
              <a:t>Run the application and check the output.</a:t>
            </a:r>
          </a:p>
        </p:txBody>
      </p:sp>
      <p:pic>
        <p:nvPicPr>
          <p:cNvPr id="5" name="Content Placeholder 4" descr="A screenshot of a social media post&#10;&#10;Description generated with very high confidence">
            <a:extLst>
              <a:ext uri="{FF2B5EF4-FFF2-40B4-BE49-F238E27FC236}">
                <a16:creationId xmlns:a16="http://schemas.microsoft.com/office/drawing/2014/main" id="{F1DB448E-27AB-4C79-87D0-B8AED2C45A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2690" y="1825625"/>
            <a:ext cx="8166619" cy="4351338"/>
          </a:xfrm>
        </p:spPr>
      </p:pic>
    </p:spTree>
    <p:extLst>
      <p:ext uri="{BB962C8B-B14F-4D97-AF65-F5344CB8AC3E}">
        <p14:creationId xmlns:p14="http://schemas.microsoft.com/office/powerpoint/2010/main" val="2482818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7B07-D0C3-4D60-9F72-DF53EB64DE98}"/>
              </a:ext>
            </a:extLst>
          </p:cNvPr>
          <p:cNvSpPr>
            <a:spLocks noGrp="1"/>
          </p:cNvSpPr>
          <p:nvPr>
            <p:ph type="title"/>
          </p:nvPr>
        </p:nvSpPr>
        <p:spPr/>
        <p:txBody>
          <a:bodyPr/>
          <a:lstStyle/>
          <a:p>
            <a:r>
              <a:rPr lang="en-IN" dirty="0"/>
              <a:t>Import Radium to App.js file</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524C8443-B7F0-42FF-B1F8-3EB533E0CA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7818" y="1825625"/>
            <a:ext cx="7276363" cy="4351338"/>
          </a:xfrm>
        </p:spPr>
      </p:pic>
    </p:spTree>
    <p:extLst>
      <p:ext uri="{BB962C8B-B14F-4D97-AF65-F5344CB8AC3E}">
        <p14:creationId xmlns:p14="http://schemas.microsoft.com/office/powerpoint/2010/main" val="4080385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1019-CFE6-449C-80E8-9FC5ED469620}"/>
              </a:ext>
            </a:extLst>
          </p:cNvPr>
          <p:cNvSpPr>
            <a:spLocks noGrp="1"/>
          </p:cNvSpPr>
          <p:nvPr>
            <p:ph type="title"/>
          </p:nvPr>
        </p:nvSpPr>
        <p:spPr>
          <a:xfrm>
            <a:off x="838200" y="178904"/>
            <a:ext cx="10515600" cy="1325563"/>
          </a:xfrm>
        </p:spPr>
        <p:txBody>
          <a:bodyPr>
            <a:normAutofit/>
          </a:bodyPr>
          <a:lstStyle/>
          <a:p>
            <a:r>
              <a:rPr lang="en-IN" sz="2400" dirty="0"/>
              <a:t>In App.js file wrap your (App) component with the Radium. This is called higher order component. It is just one component injecting some extra functionalities to the wrapped component.</a:t>
            </a:r>
          </a:p>
        </p:txBody>
      </p:sp>
      <p:pic>
        <p:nvPicPr>
          <p:cNvPr id="5" name="Content Placeholder 4" descr="A screenshot of a computer&#10;&#10;Description generated with very high confidence">
            <a:extLst>
              <a:ext uri="{FF2B5EF4-FFF2-40B4-BE49-F238E27FC236}">
                <a16:creationId xmlns:a16="http://schemas.microsoft.com/office/drawing/2014/main" id="{F533C416-8382-44A8-8486-E3987757E9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5896" y="1433740"/>
            <a:ext cx="9567904" cy="5137446"/>
          </a:xfrm>
        </p:spPr>
      </p:pic>
    </p:spTree>
    <p:extLst>
      <p:ext uri="{BB962C8B-B14F-4D97-AF65-F5344CB8AC3E}">
        <p14:creationId xmlns:p14="http://schemas.microsoft.com/office/powerpoint/2010/main" val="2360877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DD3F-656E-4952-B2C0-7C97186AC17B}"/>
              </a:ext>
            </a:extLst>
          </p:cNvPr>
          <p:cNvSpPr>
            <a:spLocks noGrp="1"/>
          </p:cNvSpPr>
          <p:nvPr>
            <p:ph type="title"/>
          </p:nvPr>
        </p:nvSpPr>
        <p:spPr>
          <a:xfrm>
            <a:off x="571263" y="0"/>
            <a:ext cx="10515600" cy="1325563"/>
          </a:xfrm>
        </p:spPr>
        <p:txBody>
          <a:bodyPr>
            <a:normAutofit/>
          </a:bodyPr>
          <a:lstStyle/>
          <a:p>
            <a:pPr algn="ctr"/>
            <a:r>
              <a:rPr lang="en-IN" sz="2400" dirty="0"/>
              <a:t>Same changes for Person.js file</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CDDC9B90-691C-477D-A439-7A3FF2241C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5165" y="933943"/>
            <a:ext cx="7576902" cy="5682678"/>
          </a:xfrm>
        </p:spPr>
      </p:pic>
    </p:spTree>
    <p:extLst>
      <p:ext uri="{BB962C8B-B14F-4D97-AF65-F5344CB8AC3E}">
        <p14:creationId xmlns:p14="http://schemas.microsoft.com/office/powerpoint/2010/main" val="2581831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A8E6-86C3-4F04-870E-631FF5A530EC}"/>
              </a:ext>
            </a:extLst>
          </p:cNvPr>
          <p:cNvSpPr>
            <a:spLocks noGrp="1"/>
          </p:cNvSpPr>
          <p:nvPr>
            <p:ph type="title"/>
          </p:nvPr>
        </p:nvSpPr>
        <p:spPr/>
        <p:txBody>
          <a:bodyPr>
            <a:normAutofit/>
          </a:bodyPr>
          <a:lstStyle/>
          <a:p>
            <a:r>
              <a:rPr lang="en-IN" sz="2400" dirty="0"/>
              <a:t>Add new value to the style. Here start with ‘’. Because we are using pseudo selector which begins with : and which is not a valid JavaScript variable syntax.</a:t>
            </a:r>
          </a:p>
        </p:txBody>
      </p:sp>
      <p:pic>
        <p:nvPicPr>
          <p:cNvPr id="5" name="Content Placeholder 4" descr="A screenshot of a computer&#10;&#10;Description generated with very high confidence">
            <a:extLst>
              <a:ext uri="{FF2B5EF4-FFF2-40B4-BE49-F238E27FC236}">
                <a16:creationId xmlns:a16="http://schemas.microsoft.com/office/drawing/2014/main" id="{282D488A-270D-44CE-8086-769725338E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0164" y="1825625"/>
            <a:ext cx="6691671" cy="4351338"/>
          </a:xfrm>
        </p:spPr>
      </p:pic>
    </p:spTree>
    <p:extLst>
      <p:ext uri="{BB962C8B-B14F-4D97-AF65-F5344CB8AC3E}">
        <p14:creationId xmlns:p14="http://schemas.microsoft.com/office/powerpoint/2010/main" val="3732116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FC2A-B076-46B6-BD39-2FB5AB76604F}"/>
              </a:ext>
            </a:extLst>
          </p:cNvPr>
          <p:cNvSpPr>
            <a:spLocks noGrp="1"/>
          </p:cNvSpPr>
          <p:nvPr>
            <p:ph type="title"/>
          </p:nvPr>
        </p:nvSpPr>
        <p:spPr/>
        <p:txBody>
          <a:bodyPr/>
          <a:lstStyle/>
          <a:p>
            <a:r>
              <a:rPr lang="en-IN" dirty="0"/>
              <a:t>Also add style to the if() block as shown.</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4B124519-89D0-4ED8-9A65-6F659FBC14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1877" y="1825625"/>
            <a:ext cx="7408245" cy="4351338"/>
          </a:xfrm>
        </p:spPr>
      </p:pic>
    </p:spTree>
    <p:extLst>
      <p:ext uri="{BB962C8B-B14F-4D97-AF65-F5344CB8AC3E}">
        <p14:creationId xmlns:p14="http://schemas.microsoft.com/office/powerpoint/2010/main" val="2492966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D83C-6BA8-4513-BD13-237A29D1A457}"/>
              </a:ext>
            </a:extLst>
          </p:cNvPr>
          <p:cNvSpPr>
            <a:spLocks noGrp="1"/>
          </p:cNvSpPr>
          <p:nvPr>
            <p:ph type="title"/>
          </p:nvPr>
        </p:nvSpPr>
        <p:spPr/>
        <p:txBody>
          <a:bodyPr/>
          <a:lstStyle/>
          <a:p>
            <a:r>
              <a:rPr lang="en-IN" dirty="0"/>
              <a:t>Run the application. Check the output. Hover over the button.</a:t>
            </a:r>
          </a:p>
        </p:txBody>
      </p:sp>
      <p:pic>
        <p:nvPicPr>
          <p:cNvPr id="5" name="Content Placeholder 4" descr="A screenshot of a cell phone&#10;&#10;Description generated with very high confidence">
            <a:extLst>
              <a:ext uri="{FF2B5EF4-FFF2-40B4-BE49-F238E27FC236}">
                <a16:creationId xmlns:a16="http://schemas.microsoft.com/office/drawing/2014/main" id="{6CF5C481-27A5-406B-96CD-465438E3C0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8921" y="1834340"/>
            <a:ext cx="6234158" cy="4333907"/>
          </a:xfrm>
        </p:spPr>
      </p:pic>
    </p:spTree>
    <p:extLst>
      <p:ext uri="{BB962C8B-B14F-4D97-AF65-F5344CB8AC3E}">
        <p14:creationId xmlns:p14="http://schemas.microsoft.com/office/powerpoint/2010/main" val="4141396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4D497-F0CD-478D-8BB6-D6B8971A61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34792B6-6E51-4F73-814E-3832C3829A1B}"/>
              </a:ext>
            </a:extLst>
          </p:cNvPr>
          <p:cNvSpPr>
            <a:spLocks noGrp="1"/>
          </p:cNvSpPr>
          <p:nvPr>
            <p:ph idx="1"/>
          </p:nvPr>
        </p:nvSpPr>
        <p:spPr/>
        <p:txBody>
          <a:bodyPr/>
          <a:lstStyle/>
          <a:p>
            <a:r>
              <a:rPr lang="en-IN" dirty="0"/>
              <a:t>Enabling and Using CSS modules</a:t>
            </a:r>
          </a:p>
          <a:p>
            <a:pPr lvl="1"/>
            <a:r>
              <a:rPr lang="en-IN" dirty="0"/>
              <a:t>Must do : Interesting, easy and new topics for all….</a:t>
            </a:r>
          </a:p>
          <a:p>
            <a:pPr lvl="1"/>
            <a:endParaRPr lang="en-IN" dirty="0"/>
          </a:p>
          <a:p>
            <a:r>
              <a:rPr lang="en-IN" dirty="0"/>
              <a:t>Adding Pseudo Selectors</a:t>
            </a:r>
          </a:p>
          <a:p>
            <a:pPr lvl="1"/>
            <a:r>
              <a:rPr lang="en-IN" dirty="0"/>
              <a:t>Nice to do if time permits… very easy and interesting….</a:t>
            </a:r>
          </a:p>
        </p:txBody>
      </p:sp>
    </p:spTree>
    <p:extLst>
      <p:ext uri="{BB962C8B-B14F-4D97-AF65-F5344CB8AC3E}">
        <p14:creationId xmlns:p14="http://schemas.microsoft.com/office/powerpoint/2010/main" val="3685658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012B-0DEF-44E6-9278-4F689683CEA1}"/>
              </a:ext>
            </a:extLst>
          </p:cNvPr>
          <p:cNvSpPr>
            <a:spLocks noGrp="1"/>
          </p:cNvSpPr>
          <p:nvPr>
            <p:ph type="title"/>
          </p:nvPr>
        </p:nvSpPr>
        <p:spPr/>
        <p:txBody>
          <a:bodyPr/>
          <a:lstStyle/>
          <a:p>
            <a:pPr algn="ctr"/>
            <a:r>
              <a:rPr lang="en-IN" dirty="0"/>
              <a:t>Components Deep Dive</a:t>
            </a:r>
          </a:p>
        </p:txBody>
      </p:sp>
      <p:sp>
        <p:nvSpPr>
          <p:cNvPr id="6" name="Content Placeholder 5">
            <a:extLst>
              <a:ext uri="{FF2B5EF4-FFF2-40B4-BE49-F238E27FC236}">
                <a16:creationId xmlns:a16="http://schemas.microsoft.com/office/drawing/2014/main" id="{C73918F0-66AB-4978-8E77-36B9F442138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257693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7BA3-62C3-4C0A-8F66-CF91C89B7085}"/>
              </a:ext>
            </a:extLst>
          </p:cNvPr>
          <p:cNvSpPr>
            <a:spLocks noGrp="1"/>
          </p:cNvSpPr>
          <p:nvPr>
            <p:ph type="title"/>
          </p:nvPr>
        </p:nvSpPr>
        <p:spPr/>
        <p:txBody>
          <a:bodyPr>
            <a:normAutofit fontScale="90000"/>
          </a:bodyPr>
          <a:lstStyle/>
          <a:p>
            <a:r>
              <a:rPr lang="en-IN" dirty="0"/>
              <a:t>Right click on </a:t>
            </a:r>
            <a:r>
              <a:rPr lang="en-IN" dirty="0" err="1"/>
              <a:t>Src</a:t>
            </a:r>
            <a:r>
              <a:rPr lang="en-IN" dirty="0"/>
              <a:t> </a:t>
            </a:r>
            <a:r>
              <a:rPr lang="en-IN" dirty="0" err="1"/>
              <a:t>folder</a:t>
            </a:r>
            <a:r>
              <a:rPr lang="en-IN" dirty="0" err="1">
                <a:sym typeface="Wingdings" panose="05000000000000000000" pitchFamily="2" charset="2"/>
              </a:rPr>
              <a:t>Create</a:t>
            </a:r>
            <a:r>
              <a:rPr lang="en-IN" dirty="0">
                <a:sym typeface="Wingdings" panose="05000000000000000000" pitchFamily="2" charset="2"/>
              </a:rPr>
              <a:t> New Folder called Persons. Within Persons folder create new file Persons.js</a:t>
            </a:r>
            <a:endParaRPr lang="en-IN" dirty="0"/>
          </a:p>
        </p:txBody>
      </p:sp>
      <p:pic>
        <p:nvPicPr>
          <p:cNvPr id="4" name="Content Placeholder 4">
            <a:extLst>
              <a:ext uri="{FF2B5EF4-FFF2-40B4-BE49-F238E27FC236}">
                <a16:creationId xmlns:a16="http://schemas.microsoft.com/office/drawing/2014/main" id="{8D9AD2EF-FAF5-4695-82B3-AFB3A0FE4D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1452" y="1825625"/>
            <a:ext cx="5829095" cy="4351338"/>
          </a:xfrm>
        </p:spPr>
      </p:pic>
    </p:spTree>
    <p:extLst>
      <p:ext uri="{BB962C8B-B14F-4D97-AF65-F5344CB8AC3E}">
        <p14:creationId xmlns:p14="http://schemas.microsoft.com/office/powerpoint/2010/main" val="3255606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D169-282A-42DC-A293-38F90F865C82}"/>
              </a:ext>
            </a:extLst>
          </p:cNvPr>
          <p:cNvSpPr>
            <a:spLocks noGrp="1"/>
          </p:cNvSpPr>
          <p:nvPr>
            <p:ph type="title"/>
          </p:nvPr>
        </p:nvSpPr>
        <p:spPr/>
        <p:txBody>
          <a:bodyPr/>
          <a:lstStyle/>
          <a:p>
            <a:r>
              <a:rPr lang="en-IN" dirty="0"/>
              <a:t>Move the Person folder inside Persons folder</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89EB83A7-22E6-40DA-96E1-566E89CB77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724" y="1825625"/>
            <a:ext cx="6856552" cy="4351338"/>
          </a:xfrm>
        </p:spPr>
      </p:pic>
    </p:spTree>
    <p:extLst>
      <p:ext uri="{BB962C8B-B14F-4D97-AF65-F5344CB8AC3E}">
        <p14:creationId xmlns:p14="http://schemas.microsoft.com/office/powerpoint/2010/main" val="1984601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B67E-989E-48FB-AF73-24FAD8889A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986D61E-8ACF-4079-9113-E9D620E4E934}"/>
              </a:ext>
            </a:extLst>
          </p:cNvPr>
          <p:cNvSpPr>
            <a:spLocks noGrp="1"/>
          </p:cNvSpPr>
          <p:nvPr>
            <p:ph idx="1"/>
          </p:nvPr>
        </p:nvSpPr>
        <p:spPr/>
        <p:txBody>
          <a:bodyPr/>
          <a:lstStyle/>
          <a:p>
            <a:pPr algn="ctr"/>
            <a:r>
              <a:rPr lang="en-IN" dirty="0"/>
              <a:t>Rendering List and Conditional Content</a:t>
            </a:r>
          </a:p>
        </p:txBody>
      </p:sp>
    </p:spTree>
    <p:extLst>
      <p:ext uri="{BB962C8B-B14F-4D97-AF65-F5344CB8AC3E}">
        <p14:creationId xmlns:p14="http://schemas.microsoft.com/office/powerpoint/2010/main" val="2205203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CD60-7E6F-4BBD-BB78-FFD9B169D2F8}"/>
              </a:ext>
            </a:extLst>
          </p:cNvPr>
          <p:cNvSpPr>
            <a:spLocks noGrp="1"/>
          </p:cNvSpPr>
          <p:nvPr>
            <p:ph type="title"/>
          </p:nvPr>
        </p:nvSpPr>
        <p:spPr/>
        <p:txBody>
          <a:bodyPr>
            <a:normAutofit fontScale="90000"/>
          </a:bodyPr>
          <a:lstStyle/>
          <a:p>
            <a:r>
              <a:rPr lang="en-IN" dirty="0"/>
              <a:t>Also create a new folder called components and move the Persons folder inside components folder</a:t>
            </a:r>
          </a:p>
        </p:txBody>
      </p:sp>
      <p:pic>
        <p:nvPicPr>
          <p:cNvPr id="5" name="Content Placeholder 4" descr="A screenshot of a cell phone&#10;&#10;Description generated with very high confidence">
            <a:extLst>
              <a:ext uri="{FF2B5EF4-FFF2-40B4-BE49-F238E27FC236}">
                <a16:creationId xmlns:a16="http://schemas.microsoft.com/office/drawing/2014/main" id="{43C6BCCA-9148-4F38-9FFC-4C548B59DB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0563" y="1825625"/>
            <a:ext cx="4510874" cy="4351338"/>
          </a:xfrm>
        </p:spPr>
      </p:pic>
    </p:spTree>
    <p:extLst>
      <p:ext uri="{BB962C8B-B14F-4D97-AF65-F5344CB8AC3E}">
        <p14:creationId xmlns:p14="http://schemas.microsoft.com/office/powerpoint/2010/main" val="203804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5E9B-F8C2-4C27-AF16-57754209D7BA}"/>
              </a:ext>
            </a:extLst>
          </p:cNvPr>
          <p:cNvSpPr>
            <a:spLocks noGrp="1"/>
          </p:cNvSpPr>
          <p:nvPr>
            <p:ph type="title"/>
          </p:nvPr>
        </p:nvSpPr>
        <p:spPr>
          <a:xfrm>
            <a:off x="838200" y="0"/>
            <a:ext cx="10515600" cy="1325563"/>
          </a:xfrm>
        </p:spPr>
        <p:txBody>
          <a:bodyPr>
            <a:normAutofit/>
          </a:bodyPr>
          <a:lstStyle/>
          <a:p>
            <a:pPr algn="ctr"/>
            <a:r>
              <a:rPr lang="en-IN" sz="2400" dirty="0"/>
              <a:t>Inside </a:t>
            </a:r>
            <a:r>
              <a:rPr lang="en-IN" sz="2400" dirty="0" err="1"/>
              <a:t>src</a:t>
            </a:r>
            <a:r>
              <a:rPr lang="en-IN" sz="2400" dirty="0"/>
              <a:t> folder create a new folder called </a:t>
            </a:r>
            <a:r>
              <a:rPr lang="en-IN" sz="2400" dirty="0" err="1"/>
              <a:t>assests</a:t>
            </a:r>
            <a:endParaRPr lang="en-IN" sz="2400" dirty="0"/>
          </a:p>
        </p:txBody>
      </p:sp>
      <p:pic>
        <p:nvPicPr>
          <p:cNvPr id="5" name="Content Placeholder 4" descr="A screenshot of a cell phone&#10;&#10;Description generated with very high confidence">
            <a:extLst>
              <a:ext uri="{FF2B5EF4-FFF2-40B4-BE49-F238E27FC236}">
                <a16:creationId xmlns:a16="http://schemas.microsoft.com/office/drawing/2014/main" id="{CAF3DDC1-85F8-4BEA-8165-C615B96FD9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1700" y="877148"/>
            <a:ext cx="6033798" cy="5706459"/>
          </a:xfrm>
        </p:spPr>
      </p:pic>
    </p:spTree>
    <p:extLst>
      <p:ext uri="{BB962C8B-B14F-4D97-AF65-F5344CB8AC3E}">
        <p14:creationId xmlns:p14="http://schemas.microsoft.com/office/powerpoint/2010/main" val="3246307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F41E5-A34D-4414-88E7-DF91F60FE2E4}"/>
              </a:ext>
            </a:extLst>
          </p:cNvPr>
          <p:cNvSpPr>
            <a:spLocks noGrp="1"/>
          </p:cNvSpPr>
          <p:nvPr>
            <p:ph type="title"/>
          </p:nvPr>
        </p:nvSpPr>
        <p:spPr/>
        <p:txBody>
          <a:bodyPr>
            <a:normAutofit/>
          </a:bodyPr>
          <a:lstStyle/>
          <a:p>
            <a:r>
              <a:rPr lang="en-IN" sz="2400" dirty="0"/>
              <a:t>Right click on </a:t>
            </a:r>
            <a:r>
              <a:rPr lang="en-IN" sz="2400" dirty="0" err="1"/>
              <a:t>Src</a:t>
            </a:r>
            <a:r>
              <a:rPr lang="en-IN" sz="2400" dirty="0"/>
              <a:t> folder and create a new folder called containers. Move App.js, App.css and App.test.js file within container folder</a:t>
            </a:r>
          </a:p>
        </p:txBody>
      </p:sp>
      <p:pic>
        <p:nvPicPr>
          <p:cNvPr id="5" name="Content Placeholder 4" descr="A screenshot of a cell phone&#10;&#10;Description generated with very high confidence">
            <a:extLst>
              <a:ext uri="{FF2B5EF4-FFF2-40B4-BE49-F238E27FC236}">
                <a16:creationId xmlns:a16="http://schemas.microsoft.com/office/drawing/2014/main" id="{35DD2054-3A25-4104-A0C5-1864A35CEB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9465" y="1825625"/>
            <a:ext cx="5633070" cy="4351338"/>
          </a:xfrm>
        </p:spPr>
      </p:pic>
    </p:spTree>
    <p:extLst>
      <p:ext uri="{BB962C8B-B14F-4D97-AF65-F5344CB8AC3E}">
        <p14:creationId xmlns:p14="http://schemas.microsoft.com/office/powerpoint/2010/main" val="2963861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C797A-BFFC-41C0-A16C-B9F45ADDCDCE}"/>
              </a:ext>
            </a:extLst>
          </p:cNvPr>
          <p:cNvSpPr>
            <a:spLocks noGrp="1"/>
          </p:cNvSpPr>
          <p:nvPr>
            <p:ph type="title"/>
          </p:nvPr>
        </p:nvSpPr>
        <p:spPr/>
        <p:txBody>
          <a:bodyPr>
            <a:normAutofit/>
          </a:bodyPr>
          <a:lstStyle/>
          <a:p>
            <a:r>
              <a:rPr lang="en-IN" sz="2400" dirty="0"/>
              <a:t>Right click on components folder and add new folder Cockpit. Add new file Cockpit.js</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1B6D6F52-C6BF-4CC6-A007-4958649392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4905" y="1224933"/>
            <a:ext cx="6978968" cy="5320683"/>
          </a:xfrm>
        </p:spPr>
      </p:pic>
    </p:spTree>
    <p:extLst>
      <p:ext uri="{BB962C8B-B14F-4D97-AF65-F5344CB8AC3E}">
        <p14:creationId xmlns:p14="http://schemas.microsoft.com/office/powerpoint/2010/main" val="29197154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9D1F9-46F0-4CD5-A764-F5B5C7EC11BD}"/>
              </a:ext>
            </a:extLst>
          </p:cNvPr>
          <p:cNvSpPr>
            <a:spLocks noGrp="1"/>
          </p:cNvSpPr>
          <p:nvPr>
            <p:ph type="title"/>
          </p:nvPr>
        </p:nvSpPr>
        <p:spPr/>
        <p:txBody>
          <a:bodyPr>
            <a:normAutofit/>
          </a:bodyPr>
          <a:lstStyle/>
          <a:p>
            <a:pPr algn="ctr"/>
            <a:r>
              <a:rPr lang="en-IN" sz="2400" dirty="0"/>
              <a:t>Obviously our app will not work now. So we have to correct all the imports.</a:t>
            </a:r>
            <a:br>
              <a:rPr lang="en-IN" sz="2400" dirty="0"/>
            </a:br>
            <a:r>
              <a:rPr lang="en-IN" sz="2400" dirty="0"/>
              <a:t>In the App.js file change the Path as shown below…</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30932B69-8339-48FF-83C6-33910B3C6F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3980" y="1825625"/>
            <a:ext cx="7664039" cy="4351338"/>
          </a:xfrm>
        </p:spPr>
      </p:pic>
    </p:spTree>
    <p:extLst>
      <p:ext uri="{BB962C8B-B14F-4D97-AF65-F5344CB8AC3E}">
        <p14:creationId xmlns:p14="http://schemas.microsoft.com/office/powerpoint/2010/main" val="2640178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F8F03-D0AC-47E4-A1BA-467D53AA6C7F}"/>
              </a:ext>
            </a:extLst>
          </p:cNvPr>
          <p:cNvSpPr>
            <a:spLocks noGrp="1"/>
          </p:cNvSpPr>
          <p:nvPr>
            <p:ph type="title"/>
          </p:nvPr>
        </p:nvSpPr>
        <p:spPr>
          <a:xfrm>
            <a:off x="838200" y="154984"/>
            <a:ext cx="10515600" cy="1325563"/>
          </a:xfrm>
        </p:spPr>
        <p:txBody>
          <a:bodyPr>
            <a:normAutofit/>
          </a:bodyPr>
          <a:lstStyle/>
          <a:p>
            <a:pPr algn="ctr"/>
            <a:r>
              <a:rPr lang="en-IN" sz="2400" dirty="0"/>
              <a:t>Open index.js file and modify import statement for App</a:t>
            </a:r>
          </a:p>
        </p:txBody>
      </p:sp>
      <p:pic>
        <p:nvPicPr>
          <p:cNvPr id="5" name="Content Placeholder 4" descr="A screenshot of a computer&#10;&#10;Description generated with very high confidence">
            <a:extLst>
              <a:ext uri="{FF2B5EF4-FFF2-40B4-BE49-F238E27FC236}">
                <a16:creationId xmlns:a16="http://schemas.microsoft.com/office/drawing/2014/main" id="{44449FD9-DF3F-4ABD-A3EE-689E1C1752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8372" y="1115688"/>
            <a:ext cx="9834720" cy="5427100"/>
          </a:xfrm>
        </p:spPr>
      </p:pic>
    </p:spTree>
    <p:extLst>
      <p:ext uri="{BB962C8B-B14F-4D97-AF65-F5344CB8AC3E}">
        <p14:creationId xmlns:p14="http://schemas.microsoft.com/office/powerpoint/2010/main" val="11790279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79193-9F76-4FC1-90A8-D23C4E884A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334DB5-4B66-494F-B48D-8787F91A23B5}"/>
              </a:ext>
            </a:extLst>
          </p:cNvPr>
          <p:cNvSpPr>
            <a:spLocks noGrp="1"/>
          </p:cNvSpPr>
          <p:nvPr>
            <p:ph idx="1"/>
          </p:nvPr>
        </p:nvSpPr>
        <p:spPr/>
        <p:txBody>
          <a:bodyPr/>
          <a:lstStyle/>
          <a:p>
            <a:r>
              <a:rPr lang="en-IN" dirty="0"/>
              <a:t>Run the application and check the output.</a:t>
            </a:r>
          </a:p>
          <a:p>
            <a:r>
              <a:rPr lang="en-IN" dirty="0"/>
              <a:t>Now your application should work fine.</a:t>
            </a:r>
          </a:p>
          <a:p>
            <a:r>
              <a:rPr lang="en-IN" dirty="0"/>
              <a:t>Now we will work with  Cockpit.js and Persons.js </a:t>
            </a:r>
          </a:p>
        </p:txBody>
      </p:sp>
    </p:spTree>
    <p:extLst>
      <p:ext uri="{BB962C8B-B14F-4D97-AF65-F5344CB8AC3E}">
        <p14:creationId xmlns:p14="http://schemas.microsoft.com/office/powerpoint/2010/main" val="2804830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CF27-8932-4BFB-AE54-0D98B5B8EB67}"/>
              </a:ext>
            </a:extLst>
          </p:cNvPr>
          <p:cNvSpPr>
            <a:spLocks noGrp="1"/>
          </p:cNvSpPr>
          <p:nvPr>
            <p:ph type="title"/>
          </p:nvPr>
        </p:nvSpPr>
        <p:spPr/>
        <p:txBody>
          <a:bodyPr/>
          <a:lstStyle/>
          <a:p>
            <a:r>
              <a:rPr lang="en-IN" dirty="0"/>
              <a:t>Prepare Persons.js </a:t>
            </a:r>
          </a:p>
        </p:txBody>
      </p:sp>
      <p:pic>
        <p:nvPicPr>
          <p:cNvPr id="13" name="Content Placeholder 12" descr="A screenshot of a cell phone&#10;&#10;Description generated with very high confidence">
            <a:extLst>
              <a:ext uri="{FF2B5EF4-FFF2-40B4-BE49-F238E27FC236}">
                <a16:creationId xmlns:a16="http://schemas.microsoft.com/office/drawing/2014/main" id="{825F8EB0-0E5D-4349-BAB1-1B4391155C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588" y="1825625"/>
            <a:ext cx="8126823" cy="4351338"/>
          </a:xfrm>
        </p:spPr>
      </p:pic>
    </p:spTree>
    <p:extLst>
      <p:ext uri="{BB962C8B-B14F-4D97-AF65-F5344CB8AC3E}">
        <p14:creationId xmlns:p14="http://schemas.microsoft.com/office/powerpoint/2010/main" val="607898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ECB32-71C2-4D0C-AFFB-1FD5318016B9}"/>
              </a:ext>
            </a:extLst>
          </p:cNvPr>
          <p:cNvSpPr>
            <a:spLocks noGrp="1"/>
          </p:cNvSpPr>
          <p:nvPr>
            <p:ph type="title"/>
          </p:nvPr>
        </p:nvSpPr>
        <p:spPr/>
        <p:txBody>
          <a:bodyPr>
            <a:normAutofit/>
          </a:bodyPr>
          <a:lstStyle/>
          <a:p>
            <a:pPr algn="ctr"/>
            <a:r>
              <a:rPr lang="en-IN" sz="2400" dirty="0"/>
              <a:t>Open App.js file and modify import statement</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07621FDB-862C-4402-A5C5-1A850A5D0C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069" y="1501893"/>
            <a:ext cx="10008673" cy="5042097"/>
          </a:xfrm>
        </p:spPr>
      </p:pic>
    </p:spTree>
    <p:extLst>
      <p:ext uri="{BB962C8B-B14F-4D97-AF65-F5344CB8AC3E}">
        <p14:creationId xmlns:p14="http://schemas.microsoft.com/office/powerpoint/2010/main" val="1360962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CA24-3EAB-4B56-B78A-A4AEA3A2F536}"/>
              </a:ext>
            </a:extLst>
          </p:cNvPr>
          <p:cNvSpPr>
            <a:spLocks noGrp="1"/>
          </p:cNvSpPr>
          <p:nvPr>
            <p:ph type="title"/>
          </p:nvPr>
        </p:nvSpPr>
        <p:spPr/>
        <p:txBody>
          <a:bodyPr/>
          <a:lstStyle/>
          <a:p>
            <a:r>
              <a:rPr lang="en-IN" dirty="0"/>
              <a:t>Import the Persons component and delete the old code</a:t>
            </a:r>
          </a:p>
        </p:txBody>
      </p:sp>
      <p:pic>
        <p:nvPicPr>
          <p:cNvPr id="5" name="Content Placeholder 4" descr="A screenshot of a computer&#10;&#10;Description generated with very high confidence">
            <a:extLst>
              <a:ext uri="{FF2B5EF4-FFF2-40B4-BE49-F238E27FC236}">
                <a16:creationId xmlns:a16="http://schemas.microsoft.com/office/drawing/2014/main" id="{89F78DAD-8A60-422C-8765-515E87431C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3898" y="1825625"/>
            <a:ext cx="7184204" cy="4351338"/>
          </a:xfrm>
        </p:spPr>
      </p:pic>
    </p:spTree>
    <p:extLst>
      <p:ext uri="{BB962C8B-B14F-4D97-AF65-F5344CB8AC3E}">
        <p14:creationId xmlns:p14="http://schemas.microsoft.com/office/powerpoint/2010/main" val="2312134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E048-597B-4D11-B539-EF2ECEEF2687}"/>
              </a:ext>
            </a:extLst>
          </p:cNvPr>
          <p:cNvSpPr>
            <a:spLocks noGrp="1"/>
          </p:cNvSpPr>
          <p:nvPr>
            <p:ph type="title"/>
          </p:nvPr>
        </p:nvSpPr>
        <p:spPr/>
        <p:txBody>
          <a:bodyPr/>
          <a:lstStyle/>
          <a:p>
            <a:r>
              <a:rPr lang="en-IN" dirty="0"/>
              <a:t>Go to App.js file and wrap all &lt;Person&gt; component entries within a &lt;div&gt;</a:t>
            </a:r>
          </a:p>
        </p:txBody>
      </p:sp>
      <p:pic>
        <p:nvPicPr>
          <p:cNvPr id="5" name="Content Placeholder 4" descr="A screenshot of a computer&#10;&#10;Description generated with very high confidence">
            <a:extLst>
              <a:ext uri="{FF2B5EF4-FFF2-40B4-BE49-F238E27FC236}">
                <a16:creationId xmlns:a16="http://schemas.microsoft.com/office/drawing/2014/main" id="{FC2CA970-3341-4DF5-A012-5E0939EACC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3546" y="1825625"/>
            <a:ext cx="7244908" cy="4351338"/>
          </a:xfrm>
        </p:spPr>
      </p:pic>
    </p:spTree>
    <p:extLst>
      <p:ext uri="{BB962C8B-B14F-4D97-AF65-F5344CB8AC3E}">
        <p14:creationId xmlns:p14="http://schemas.microsoft.com/office/powerpoint/2010/main" val="26458352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4EFF-B7D3-48DD-BFE1-6C10D17F92CA}"/>
              </a:ext>
            </a:extLst>
          </p:cNvPr>
          <p:cNvSpPr>
            <a:spLocks noGrp="1"/>
          </p:cNvSpPr>
          <p:nvPr>
            <p:ph type="title"/>
          </p:nvPr>
        </p:nvSpPr>
        <p:spPr/>
        <p:txBody>
          <a:bodyPr/>
          <a:lstStyle/>
          <a:p>
            <a:r>
              <a:rPr lang="en-IN" dirty="0"/>
              <a:t>So finally, it would be like this…</a:t>
            </a:r>
          </a:p>
        </p:txBody>
      </p:sp>
      <p:pic>
        <p:nvPicPr>
          <p:cNvPr id="5" name="Content Placeholder 4" descr="A screenshot of a cell phone&#10;&#10;Description generated with very high confidence">
            <a:extLst>
              <a:ext uri="{FF2B5EF4-FFF2-40B4-BE49-F238E27FC236}">
                <a16:creationId xmlns:a16="http://schemas.microsoft.com/office/drawing/2014/main" id="{CD65EA85-9673-4F26-8CB1-419D034CFF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4398" y="1825625"/>
            <a:ext cx="6203203" cy="4351338"/>
          </a:xfrm>
        </p:spPr>
      </p:pic>
    </p:spTree>
    <p:extLst>
      <p:ext uri="{BB962C8B-B14F-4D97-AF65-F5344CB8AC3E}">
        <p14:creationId xmlns:p14="http://schemas.microsoft.com/office/powerpoint/2010/main" val="2948748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BD829-3749-4EE8-83B2-C400BC4F4639}"/>
              </a:ext>
            </a:extLst>
          </p:cNvPr>
          <p:cNvSpPr>
            <a:spLocks noGrp="1"/>
          </p:cNvSpPr>
          <p:nvPr>
            <p:ph type="title"/>
          </p:nvPr>
        </p:nvSpPr>
        <p:spPr/>
        <p:txBody>
          <a:bodyPr>
            <a:normAutofit/>
          </a:bodyPr>
          <a:lstStyle/>
          <a:p>
            <a:pPr algn="ctr"/>
            <a:r>
              <a:rPr lang="en-IN" sz="2400" dirty="0"/>
              <a:t>Run the application. Check the output. It should work fine now…</a:t>
            </a:r>
          </a:p>
        </p:txBody>
      </p:sp>
      <p:sp>
        <p:nvSpPr>
          <p:cNvPr id="3" name="Content Placeholder 2">
            <a:extLst>
              <a:ext uri="{FF2B5EF4-FFF2-40B4-BE49-F238E27FC236}">
                <a16:creationId xmlns:a16="http://schemas.microsoft.com/office/drawing/2014/main" id="{47746E5F-D6E1-4891-B92F-61BE2D842DF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670968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56AEE-F109-4389-B9E5-47243972ED7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BF690F-C28E-4A53-A94A-EE152BBA975C}"/>
              </a:ext>
            </a:extLst>
          </p:cNvPr>
          <p:cNvSpPr>
            <a:spLocks noGrp="1"/>
          </p:cNvSpPr>
          <p:nvPr>
            <p:ph idx="1"/>
          </p:nvPr>
        </p:nvSpPr>
        <p:spPr/>
        <p:txBody>
          <a:bodyPr/>
          <a:lstStyle/>
          <a:p>
            <a:r>
              <a:rPr lang="en-IN" dirty="0"/>
              <a:t>Cockpit component is not done.. Do if time permits..</a:t>
            </a:r>
          </a:p>
        </p:txBody>
      </p:sp>
    </p:spTree>
    <p:extLst>
      <p:ext uri="{BB962C8B-B14F-4D97-AF65-F5344CB8AC3E}">
        <p14:creationId xmlns:p14="http://schemas.microsoft.com/office/powerpoint/2010/main" val="40385619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EC879-07AB-4755-A78C-C4A387DB2996}"/>
              </a:ext>
            </a:extLst>
          </p:cNvPr>
          <p:cNvSpPr>
            <a:spLocks noGrp="1"/>
          </p:cNvSpPr>
          <p:nvPr>
            <p:ph type="title"/>
          </p:nvPr>
        </p:nvSpPr>
        <p:spPr/>
        <p:txBody>
          <a:bodyPr/>
          <a:lstStyle/>
          <a:p>
            <a:endParaRPr lang="en-IN"/>
          </a:p>
        </p:txBody>
      </p:sp>
      <p:pic>
        <p:nvPicPr>
          <p:cNvPr id="5" name="Content Placeholder 4" descr="A screenshot of a cell phone&#10;&#10;Description generated with very high confidence">
            <a:extLst>
              <a:ext uri="{FF2B5EF4-FFF2-40B4-BE49-F238E27FC236}">
                <a16:creationId xmlns:a16="http://schemas.microsoft.com/office/drawing/2014/main" id="{B29593B9-882A-48EE-8567-49D0563EC7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9504" y="1825625"/>
            <a:ext cx="7872991" cy="4351338"/>
          </a:xfrm>
        </p:spPr>
      </p:pic>
    </p:spTree>
    <p:extLst>
      <p:ext uri="{BB962C8B-B14F-4D97-AF65-F5344CB8AC3E}">
        <p14:creationId xmlns:p14="http://schemas.microsoft.com/office/powerpoint/2010/main" val="40274974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0136-8DC8-4A96-9E04-56A6392F6C61}"/>
              </a:ext>
            </a:extLst>
          </p:cNvPr>
          <p:cNvSpPr>
            <a:spLocks noGrp="1"/>
          </p:cNvSpPr>
          <p:nvPr>
            <p:ph type="title"/>
          </p:nvPr>
        </p:nvSpPr>
        <p:spPr/>
        <p:txBody>
          <a:bodyPr/>
          <a:lstStyle/>
          <a:p>
            <a:pPr algn="ctr"/>
            <a:r>
              <a:rPr lang="en-IN" dirty="0"/>
              <a:t>Component Lifecycle</a:t>
            </a:r>
          </a:p>
        </p:txBody>
      </p:sp>
      <p:pic>
        <p:nvPicPr>
          <p:cNvPr id="5" name="Content Placeholder 4" descr="A screenshot of a cell phone&#10;&#10;Description generated with very high confidence">
            <a:extLst>
              <a:ext uri="{FF2B5EF4-FFF2-40B4-BE49-F238E27FC236}">
                <a16:creationId xmlns:a16="http://schemas.microsoft.com/office/drawing/2014/main" id="{34A55C5E-E785-4DAE-A04F-DCB6F30086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7273" y="1825625"/>
            <a:ext cx="7977453" cy="4351338"/>
          </a:xfrm>
        </p:spPr>
      </p:pic>
    </p:spTree>
    <p:extLst>
      <p:ext uri="{BB962C8B-B14F-4D97-AF65-F5344CB8AC3E}">
        <p14:creationId xmlns:p14="http://schemas.microsoft.com/office/powerpoint/2010/main" val="2443554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0DC8-80F0-4054-BDF1-A0A43C2291D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1ECA803-ECC8-49B2-B55B-2DF281FF5A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4435" y="1865297"/>
            <a:ext cx="9263130" cy="4271994"/>
          </a:xfrm>
        </p:spPr>
      </p:pic>
    </p:spTree>
    <p:extLst>
      <p:ext uri="{BB962C8B-B14F-4D97-AF65-F5344CB8AC3E}">
        <p14:creationId xmlns:p14="http://schemas.microsoft.com/office/powerpoint/2010/main" val="1443839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ADABA-A1E4-4B77-AFF3-5D63CD40F95C}"/>
              </a:ext>
            </a:extLst>
          </p:cNvPr>
          <p:cNvSpPr>
            <a:spLocks noGrp="1"/>
          </p:cNvSpPr>
          <p:nvPr>
            <p:ph type="title"/>
          </p:nvPr>
        </p:nvSpPr>
        <p:spPr/>
        <p:txBody>
          <a:bodyPr/>
          <a:lstStyle/>
          <a:p>
            <a:endParaRPr lang="en-IN"/>
          </a:p>
        </p:txBody>
      </p:sp>
      <p:pic>
        <p:nvPicPr>
          <p:cNvPr id="5" name="Content Placeholder 4" descr="A screenshot of text&#10;&#10;Description generated with very high confidence">
            <a:extLst>
              <a:ext uri="{FF2B5EF4-FFF2-40B4-BE49-F238E27FC236}">
                <a16:creationId xmlns:a16="http://schemas.microsoft.com/office/drawing/2014/main" id="{7805957A-D395-4CE8-9F59-3B0048A14D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933" y="1825625"/>
            <a:ext cx="8232134" cy="4351338"/>
          </a:xfrm>
        </p:spPr>
      </p:pic>
    </p:spTree>
    <p:extLst>
      <p:ext uri="{BB962C8B-B14F-4D97-AF65-F5344CB8AC3E}">
        <p14:creationId xmlns:p14="http://schemas.microsoft.com/office/powerpoint/2010/main" val="18441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6451-AC2D-47F1-AC79-A0AA25B6A69C}"/>
              </a:ext>
            </a:extLst>
          </p:cNvPr>
          <p:cNvSpPr>
            <a:spLocks noGrp="1"/>
          </p:cNvSpPr>
          <p:nvPr>
            <p:ph type="title"/>
          </p:nvPr>
        </p:nvSpPr>
        <p:spPr/>
        <p:txBody>
          <a:bodyPr/>
          <a:lstStyle/>
          <a:p>
            <a:endParaRPr lang="en-IN"/>
          </a:p>
        </p:txBody>
      </p:sp>
      <p:pic>
        <p:nvPicPr>
          <p:cNvPr id="5" name="Content Placeholder 4" descr="A screenshot of a cell phone&#10;&#10;Description generated with very high confidence">
            <a:extLst>
              <a:ext uri="{FF2B5EF4-FFF2-40B4-BE49-F238E27FC236}">
                <a16:creationId xmlns:a16="http://schemas.microsoft.com/office/drawing/2014/main" id="{A5776AD1-39C9-4C50-9264-A3CBE7631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4449" y="1825625"/>
            <a:ext cx="7863102" cy="4351338"/>
          </a:xfrm>
        </p:spPr>
      </p:pic>
    </p:spTree>
    <p:extLst>
      <p:ext uri="{BB962C8B-B14F-4D97-AF65-F5344CB8AC3E}">
        <p14:creationId xmlns:p14="http://schemas.microsoft.com/office/powerpoint/2010/main" val="28241904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95F5-7169-40F7-ABFB-6E72FADFCA42}"/>
              </a:ext>
            </a:extLst>
          </p:cNvPr>
          <p:cNvSpPr>
            <a:spLocks noGrp="1"/>
          </p:cNvSpPr>
          <p:nvPr>
            <p:ph type="title"/>
          </p:nvPr>
        </p:nvSpPr>
        <p:spPr/>
        <p:txBody>
          <a:bodyPr/>
          <a:lstStyle/>
          <a:p>
            <a:endParaRPr lang="en-IN"/>
          </a:p>
        </p:txBody>
      </p:sp>
      <p:pic>
        <p:nvPicPr>
          <p:cNvPr id="5" name="Content Placeholder 4" descr="A screenshot of a cell phone&#10;&#10;Description generated with very high confidence">
            <a:extLst>
              <a:ext uri="{FF2B5EF4-FFF2-40B4-BE49-F238E27FC236}">
                <a16:creationId xmlns:a16="http://schemas.microsoft.com/office/drawing/2014/main" id="{3FA54F05-2796-4FF7-AFE7-AFC36BC231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0499" y="1825625"/>
            <a:ext cx="8171001" cy="4351338"/>
          </a:xfrm>
        </p:spPr>
      </p:pic>
    </p:spTree>
    <p:extLst>
      <p:ext uri="{BB962C8B-B14F-4D97-AF65-F5344CB8AC3E}">
        <p14:creationId xmlns:p14="http://schemas.microsoft.com/office/powerpoint/2010/main" val="764943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268E-1331-40C8-BFB6-00DE74E719C1}"/>
              </a:ext>
            </a:extLst>
          </p:cNvPr>
          <p:cNvSpPr>
            <a:spLocks noGrp="1"/>
          </p:cNvSpPr>
          <p:nvPr>
            <p:ph type="title"/>
          </p:nvPr>
        </p:nvSpPr>
        <p:spPr/>
        <p:txBody>
          <a:bodyPr/>
          <a:lstStyle/>
          <a:p>
            <a:r>
              <a:rPr lang="en-IN" dirty="0"/>
              <a:t>Stage 1 : Initialization</a:t>
            </a:r>
          </a:p>
        </p:txBody>
      </p:sp>
      <p:sp>
        <p:nvSpPr>
          <p:cNvPr id="3" name="Content Placeholder 2">
            <a:extLst>
              <a:ext uri="{FF2B5EF4-FFF2-40B4-BE49-F238E27FC236}">
                <a16:creationId xmlns:a16="http://schemas.microsoft.com/office/drawing/2014/main" id="{C3FBDE28-B106-4475-8FF5-F1C90154E937}"/>
              </a:ext>
            </a:extLst>
          </p:cNvPr>
          <p:cNvSpPr>
            <a:spLocks noGrp="1"/>
          </p:cNvSpPr>
          <p:nvPr>
            <p:ph idx="1"/>
          </p:nvPr>
        </p:nvSpPr>
        <p:spPr/>
        <p:txBody>
          <a:bodyPr/>
          <a:lstStyle/>
          <a:p>
            <a:r>
              <a:rPr lang="en-IN" dirty="0"/>
              <a:t>The component is setting up the initial state in the constructor, which can be changed later by using the </a:t>
            </a:r>
            <a:r>
              <a:rPr lang="en-IN" dirty="0" err="1"/>
              <a:t>setState</a:t>
            </a:r>
            <a:r>
              <a:rPr lang="en-IN" dirty="0"/>
              <a:t> method. The </a:t>
            </a:r>
            <a:r>
              <a:rPr lang="en-IN" dirty="0" err="1"/>
              <a:t>defaultProps</a:t>
            </a:r>
            <a:r>
              <a:rPr lang="en-IN" dirty="0"/>
              <a:t> is defined as a property of Component to define all the default value of props, which can be overridden with new prop values.</a:t>
            </a:r>
          </a:p>
          <a:p>
            <a:endParaRPr lang="en-IN" dirty="0"/>
          </a:p>
          <a:p>
            <a:endParaRPr lang="en-IN" dirty="0"/>
          </a:p>
        </p:txBody>
      </p:sp>
    </p:spTree>
    <p:extLst>
      <p:ext uri="{BB962C8B-B14F-4D97-AF65-F5344CB8AC3E}">
        <p14:creationId xmlns:p14="http://schemas.microsoft.com/office/powerpoint/2010/main" val="1195893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7DEF-081E-45F2-8EEB-D739070627E7}"/>
              </a:ext>
            </a:extLst>
          </p:cNvPr>
          <p:cNvSpPr>
            <a:spLocks noGrp="1"/>
          </p:cNvSpPr>
          <p:nvPr>
            <p:ph type="title"/>
          </p:nvPr>
        </p:nvSpPr>
        <p:spPr/>
        <p:txBody>
          <a:bodyPr>
            <a:normAutofit/>
          </a:bodyPr>
          <a:lstStyle/>
          <a:p>
            <a:pPr algn="ctr"/>
            <a:r>
              <a:rPr lang="en-IN" sz="2400" dirty="0"/>
              <a:t>In the state we add one more property </a:t>
            </a:r>
            <a:r>
              <a:rPr lang="en-IN" sz="2400" dirty="0" err="1"/>
              <a:t>showPersons:false</a:t>
            </a:r>
            <a:endParaRPr lang="en-IN" sz="2400" dirty="0"/>
          </a:p>
        </p:txBody>
      </p:sp>
      <p:pic>
        <p:nvPicPr>
          <p:cNvPr id="5" name="Content Placeholder 4" descr="A screenshot of a cell phone&#10;&#10;Description generated with very high confidence">
            <a:extLst>
              <a:ext uri="{FF2B5EF4-FFF2-40B4-BE49-F238E27FC236}">
                <a16:creationId xmlns:a16="http://schemas.microsoft.com/office/drawing/2014/main" id="{174B620D-92B8-4931-909D-0EC3AA079B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0528" y="1399661"/>
            <a:ext cx="7455593" cy="5216959"/>
          </a:xfrm>
        </p:spPr>
      </p:pic>
    </p:spTree>
    <p:extLst>
      <p:ext uri="{BB962C8B-B14F-4D97-AF65-F5344CB8AC3E}">
        <p14:creationId xmlns:p14="http://schemas.microsoft.com/office/powerpoint/2010/main" val="36732858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028A-37F0-4343-B247-001C9CB468BF}"/>
              </a:ext>
            </a:extLst>
          </p:cNvPr>
          <p:cNvSpPr>
            <a:spLocks noGrp="1"/>
          </p:cNvSpPr>
          <p:nvPr>
            <p:ph type="title"/>
          </p:nvPr>
        </p:nvSpPr>
        <p:spPr/>
        <p:txBody>
          <a:bodyPr/>
          <a:lstStyle/>
          <a:p>
            <a:r>
              <a:rPr lang="en-IN" dirty="0"/>
              <a:t>Stage 2 : Mounting</a:t>
            </a:r>
          </a:p>
        </p:txBody>
      </p:sp>
      <p:sp>
        <p:nvSpPr>
          <p:cNvPr id="3" name="Content Placeholder 2">
            <a:extLst>
              <a:ext uri="{FF2B5EF4-FFF2-40B4-BE49-F238E27FC236}">
                <a16:creationId xmlns:a16="http://schemas.microsoft.com/office/drawing/2014/main" id="{5E07C914-E80F-4476-A551-ADC132CBEC30}"/>
              </a:ext>
            </a:extLst>
          </p:cNvPr>
          <p:cNvSpPr>
            <a:spLocks noGrp="1"/>
          </p:cNvSpPr>
          <p:nvPr>
            <p:ph idx="1"/>
          </p:nvPr>
        </p:nvSpPr>
        <p:spPr/>
        <p:txBody>
          <a:bodyPr>
            <a:normAutofit fontScale="92500" lnSpcReduction="10000"/>
          </a:bodyPr>
          <a:lstStyle/>
          <a:p>
            <a:r>
              <a:rPr lang="en-IN" dirty="0"/>
              <a:t>After preparing with basic needs, state and props, our React Component is ready to mount in the browser DOM. This phase gives hook methods for before and after mounting of components. The methods which gets called in this phase are:</a:t>
            </a:r>
          </a:p>
          <a:p>
            <a:r>
              <a:rPr lang="en-IN" dirty="0" err="1">
                <a:solidFill>
                  <a:srgbClr val="FF0000"/>
                </a:solidFill>
              </a:rPr>
              <a:t>componentWillMount</a:t>
            </a:r>
            <a:r>
              <a:rPr lang="en-IN" dirty="0"/>
              <a:t> is executed just before the React Component is about to mount on the DOM. Hence, after this method the component will mount. All the things that you want to do before a component mounts has to be defined here.</a:t>
            </a:r>
          </a:p>
          <a:p>
            <a:r>
              <a:rPr lang="en-IN" dirty="0"/>
              <a:t>This method is executed once in a lifecycle of a component and before first render.</a:t>
            </a:r>
          </a:p>
          <a:p>
            <a:r>
              <a:rPr lang="en-IN" dirty="0"/>
              <a:t>Usage: </a:t>
            </a:r>
            <a:r>
              <a:rPr lang="en-IN" dirty="0" err="1"/>
              <a:t>componentWillMount</a:t>
            </a:r>
            <a:r>
              <a:rPr lang="en-IN" dirty="0"/>
              <a:t> is used for initializing the states or props</a:t>
            </a:r>
          </a:p>
        </p:txBody>
      </p:sp>
    </p:spTree>
    <p:extLst>
      <p:ext uri="{BB962C8B-B14F-4D97-AF65-F5344CB8AC3E}">
        <p14:creationId xmlns:p14="http://schemas.microsoft.com/office/powerpoint/2010/main" val="4342168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76A3-CCAB-451F-B359-A2A4123FBB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92329CB-568E-4677-AEDE-32D98695B49F}"/>
              </a:ext>
            </a:extLst>
          </p:cNvPr>
          <p:cNvSpPr>
            <a:spLocks noGrp="1"/>
          </p:cNvSpPr>
          <p:nvPr>
            <p:ph idx="1"/>
          </p:nvPr>
        </p:nvSpPr>
        <p:spPr/>
        <p:txBody>
          <a:bodyPr/>
          <a:lstStyle/>
          <a:p>
            <a:r>
              <a:rPr lang="en-IN" dirty="0">
                <a:solidFill>
                  <a:srgbClr val="FF0000"/>
                </a:solidFill>
              </a:rPr>
              <a:t>render</a:t>
            </a:r>
            <a:r>
              <a:rPr lang="en-IN" dirty="0"/>
              <a:t> mounts the component onto the browser. This is a pure method, which means it gives the same output every time the same input is provided.</a:t>
            </a:r>
          </a:p>
        </p:txBody>
      </p:sp>
    </p:spTree>
    <p:extLst>
      <p:ext uri="{BB962C8B-B14F-4D97-AF65-F5344CB8AC3E}">
        <p14:creationId xmlns:p14="http://schemas.microsoft.com/office/powerpoint/2010/main" val="2893826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4EC7D-2509-4164-94E8-E6B883052BF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AE094A9-9343-4DD0-8C74-8741E0806E12}"/>
              </a:ext>
            </a:extLst>
          </p:cNvPr>
          <p:cNvSpPr>
            <a:spLocks noGrp="1"/>
          </p:cNvSpPr>
          <p:nvPr>
            <p:ph idx="1"/>
          </p:nvPr>
        </p:nvSpPr>
        <p:spPr/>
        <p:txBody>
          <a:bodyPr/>
          <a:lstStyle/>
          <a:p>
            <a:r>
              <a:rPr lang="en-IN" dirty="0" err="1">
                <a:solidFill>
                  <a:srgbClr val="FF0000"/>
                </a:solidFill>
              </a:rPr>
              <a:t>componentDidMount</a:t>
            </a:r>
            <a:r>
              <a:rPr lang="en-IN" dirty="0"/>
              <a:t> this is the hook method which is executed after the component did mount on the dom. </a:t>
            </a:r>
          </a:p>
          <a:p>
            <a:r>
              <a:rPr lang="en-IN" dirty="0"/>
              <a:t>This method is executed once in a lifecycle of a component and after the first render.</a:t>
            </a:r>
          </a:p>
          <a:p>
            <a:r>
              <a:rPr lang="en-IN" dirty="0"/>
              <a:t>As, in this method, we can access the DOM, we should initialize JS libraries like D3 or </a:t>
            </a:r>
            <a:r>
              <a:rPr lang="en-IN" dirty="0" err="1"/>
              <a:t>Jquery</a:t>
            </a:r>
            <a:r>
              <a:rPr lang="en-IN" dirty="0"/>
              <a:t> which needs to access the DOM.</a:t>
            </a:r>
          </a:p>
          <a:p>
            <a:r>
              <a:rPr lang="en-IN" dirty="0"/>
              <a:t>The API calls should be made in </a:t>
            </a:r>
            <a:r>
              <a:rPr lang="en-IN" dirty="0" err="1"/>
              <a:t>componentDidMount</a:t>
            </a:r>
            <a:r>
              <a:rPr lang="en-IN" dirty="0"/>
              <a:t> method always.</a:t>
            </a:r>
          </a:p>
        </p:txBody>
      </p:sp>
    </p:spTree>
    <p:extLst>
      <p:ext uri="{BB962C8B-B14F-4D97-AF65-F5344CB8AC3E}">
        <p14:creationId xmlns:p14="http://schemas.microsoft.com/office/powerpoint/2010/main" val="18638378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AE715-0AA0-4483-8B7F-AE0B844361A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2974C97-7C68-477A-A0B2-95A7D6CD3570}"/>
              </a:ext>
            </a:extLst>
          </p:cNvPr>
          <p:cNvSpPr>
            <a:spLocks noGrp="1"/>
          </p:cNvSpPr>
          <p:nvPr>
            <p:ph idx="1"/>
          </p:nvPr>
        </p:nvSpPr>
        <p:spPr/>
        <p:txBody>
          <a:bodyPr/>
          <a:lstStyle/>
          <a:p>
            <a:r>
              <a:rPr lang="en-IN" dirty="0"/>
              <a:t>Now let us convert our stateless component to stateful component.</a:t>
            </a:r>
          </a:p>
        </p:txBody>
      </p:sp>
    </p:spTree>
    <p:extLst>
      <p:ext uri="{BB962C8B-B14F-4D97-AF65-F5344CB8AC3E}">
        <p14:creationId xmlns:p14="http://schemas.microsoft.com/office/powerpoint/2010/main" val="19537985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F46C-BE01-444A-A5DB-2C0DA03C00B4}"/>
              </a:ext>
            </a:extLst>
          </p:cNvPr>
          <p:cNvSpPr>
            <a:spLocks noGrp="1"/>
          </p:cNvSpPr>
          <p:nvPr>
            <p:ph type="title"/>
          </p:nvPr>
        </p:nvSpPr>
        <p:spPr/>
        <p:txBody>
          <a:bodyPr>
            <a:normAutofit/>
          </a:bodyPr>
          <a:lstStyle/>
          <a:p>
            <a:pPr algn="ctr"/>
            <a:r>
              <a:rPr lang="en-IN" sz="2400" dirty="0"/>
              <a:t>Open Persons.js and modify it as shown below…</a:t>
            </a:r>
            <a:br>
              <a:rPr lang="en-IN" sz="2400" dirty="0"/>
            </a:br>
            <a:r>
              <a:rPr lang="en-IN" sz="2400" dirty="0"/>
              <a:t>We have converted our functional component to Stateful component </a:t>
            </a:r>
          </a:p>
        </p:txBody>
      </p:sp>
      <p:pic>
        <p:nvPicPr>
          <p:cNvPr id="9" name="Content Placeholder 8" descr="A screenshot of a computer screen&#10;&#10;Description generated with very high confidence">
            <a:extLst>
              <a:ext uri="{FF2B5EF4-FFF2-40B4-BE49-F238E27FC236}">
                <a16:creationId xmlns:a16="http://schemas.microsoft.com/office/drawing/2014/main" id="{F290A779-1A72-414F-9796-D5503BF38D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5958" y="1825625"/>
            <a:ext cx="7360083" cy="4351338"/>
          </a:xfrm>
        </p:spPr>
      </p:pic>
    </p:spTree>
    <p:extLst>
      <p:ext uri="{BB962C8B-B14F-4D97-AF65-F5344CB8AC3E}">
        <p14:creationId xmlns:p14="http://schemas.microsoft.com/office/powerpoint/2010/main" val="22836444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E7EA7-0B81-45EE-99EC-DBED60F31C04}"/>
              </a:ext>
            </a:extLst>
          </p:cNvPr>
          <p:cNvSpPr>
            <a:spLocks noGrp="1"/>
          </p:cNvSpPr>
          <p:nvPr>
            <p:ph type="title"/>
          </p:nvPr>
        </p:nvSpPr>
        <p:spPr/>
        <p:txBody>
          <a:bodyPr/>
          <a:lstStyle/>
          <a:p>
            <a:r>
              <a:rPr lang="en-IN" dirty="0"/>
              <a:t>Run application. Check output. It should work normally as before.</a:t>
            </a:r>
          </a:p>
        </p:txBody>
      </p:sp>
      <p:sp>
        <p:nvSpPr>
          <p:cNvPr id="3" name="Content Placeholder 2">
            <a:extLst>
              <a:ext uri="{FF2B5EF4-FFF2-40B4-BE49-F238E27FC236}">
                <a16:creationId xmlns:a16="http://schemas.microsoft.com/office/drawing/2014/main" id="{0BD27C33-5B5A-4C58-9109-0A357A1C24B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699591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45764-357A-4B44-9672-8CB05349A214}"/>
              </a:ext>
            </a:extLst>
          </p:cNvPr>
          <p:cNvSpPr>
            <a:spLocks noGrp="1"/>
          </p:cNvSpPr>
          <p:nvPr>
            <p:ph type="title"/>
          </p:nvPr>
        </p:nvSpPr>
        <p:spPr/>
        <p:txBody>
          <a:bodyPr/>
          <a:lstStyle/>
          <a:p>
            <a:r>
              <a:rPr lang="en-IN" dirty="0"/>
              <a:t>Also do the same for Person component in Person.js file</a:t>
            </a:r>
          </a:p>
        </p:txBody>
      </p:sp>
      <p:pic>
        <p:nvPicPr>
          <p:cNvPr id="10" name="Content Placeholder 9" descr="A screenshot of a computer screen&#10;&#10;Description generated with very high confidence">
            <a:extLst>
              <a:ext uri="{FF2B5EF4-FFF2-40B4-BE49-F238E27FC236}">
                <a16:creationId xmlns:a16="http://schemas.microsoft.com/office/drawing/2014/main" id="{5CBC91CF-7B6A-4AE7-9B76-384236F2F4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7807" y="1825625"/>
            <a:ext cx="6256386" cy="4351338"/>
          </a:xfrm>
        </p:spPr>
      </p:pic>
    </p:spTree>
    <p:extLst>
      <p:ext uri="{BB962C8B-B14F-4D97-AF65-F5344CB8AC3E}">
        <p14:creationId xmlns:p14="http://schemas.microsoft.com/office/powerpoint/2010/main" val="175664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6472-8AAB-4C1F-A613-5972BB4EB23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FF1C086-A2F2-44AF-BE0E-DF736B10D061}"/>
              </a:ext>
            </a:extLst>
          </p:cNvPr>
          <p:cNvSpPr>
            <a:spLocks noGrp="1"/>
          </p:cNvSpPr>
          <p:nvPr>
            <p:ph idx="1"/>
          </p:nvPr>
        </p:nvSpPr>
        <p:spPr/>
        <p:txBody>
          <a:bodyPr/>
          <a:lstStyle/>
          <a:p>
            <a:r>
              <a:rPr lang="en-IN" dirty="0"/>
              <a:t>Check the output. Application should work now as before.</a:t>
            </a:r>
          </a:p>
        </p:txBody>
      </p:sp>
    </p:spTree>
    <p:extLst>
      <p:ext uri="{BB962C8B-B14F-4D97-AF65-F5344CB8AC3E}">
        <p14:creationId xmlns:p14="http://schemas.microsoft.com/office/powerpoint/2010/main" val="36323675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110ED-2023-4D7E-B4CB-1B78618F29AD}"/>
              </a:ext>
            </a:extLst>
          </p:cNvPr>
          <p:cNvSpPr>
            <a:spLocks noGrp="1"/>
          </p:cNvSpPr>
          <p:nvPr>
            <p:ph type="title"/>
          </p:nvPr>
        </p:nvSpPr>
        <p:spPr/>
        <p:txBody>
          <a:bodyPr>
            <a:normAutofit fontScale="90000"/>
          </a:bodyPr>
          <a:lstStyle/>
          <a:p>
            <a:r>
              <a:rPr lang="en-IN" sz="2200" dirty="0"/>
              <a:t>Now we will understand component lifecycle here. Inside App.js file create constructor(). When we create constructor we have to pass super key</a:t>
            </a:r>
            <a:r>
              <a:rPr lang="en-IN" sz="2400" dirty="0"/>
              <a:t>word. Constructor receives the props this component gets. Outside the constructor if we want to access props we have to use </a:t>
            </a:r>
            <a:r>
              <a:rPr lang="en-IN" sz="2400" dirty="0" err="1"/>
              <a:t>this.props</a:t>
            </a:r>
            <a:r>
              <a:rPr lang="en-IN" sz="2400" dirty="0"/>
              <a:t> but only within constructor it would be props. We also have to call super(props). Before we implement constructor it worked before react automatically reach out to the super constructor so to the constructor of the component we created. But if we implement our own one, we overwrite </a:t>
            </a:r>
            <a:r>
              <a:rPr lang="en-IN" sz="2400" dirty="0" err="1"/>
              <a:t>react’s</a:t>
            </a:r>
            <a:r>
              <a:rPr lang="en-IN" sz="2400" dirty="0"/>
              <a:t> default and therefor we have to do this.</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522FCEB7-95B2-489C-BFBA-22728BA3F0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4058" y="2141537"/>
            <a:ext cx="6714270" cy="4351338"/>
          </a:xfrm>
        </p:spPr>
      </p:pic>
    </p:spTree>
    <p:extLst>
      <p:ext uri="{BB962C8B-B14F-4D97-AF65-F5344CB8AC3E}">
        <p14:creationId xmlns:p14="http://schemas.microsoft.com/office/powerpoint/2010/main" val="36966461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9909-6D85-418C-93DB-69E9E9B991D4}"/>
              </a:ext>
            </a:extLst>
          </p:cNvPr>
          <p:cNvSpPr>
            <a:spLocks noGrp="1"/>
          </p:cNvSpPr>
          <p:nvPr>
            <p:ph type="title"/>
          </p:nvPr>
        </p:nvSpPr>
        <p:spPr/>
        <p:txBody>
          <a:bodyPr/>
          <a:lstStyle/>
          <a:p>
            <a:r>
              <a:rPr lang="en-IN" dirty="0"/>
              <a:t>Also add </a:t>
            </a:r>
            <a:r>
              <a:rPr lang="en-IN" dirty="0" err="1"/>
              <a:t>componentDidMount</a:t>
            </a:r>
            <a:r>
              <a:rPr lang="en-IN" dirty="0"/>
              <a:t>()</a:t>
            </a:r>
          </a:p>
        </p:txBody>
      </p:sp>
      <p:pic>
        <p:nvPicPr>
          <p:cNvPr id="5" name="Content Placeholder 4" descr="A screenshot of a computer&#10;&#10;Description generated with very high confidence">
            <a:extLst>
              <a:ext uri="{FF2B5EF4-FFF2-40B4-BE49-F238E27FC236}">
                <a16:creationId xmlns:a16="http://schemas.microsoft.com/office/drawing/2014/main" id="{83DA31D6-8EB2-47DB-B91F-64CBF22777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192" y="1825625"/>
            <a:ext cx="7003616" cy="4351338"/>
          </a:xfrm>
        </p:spPr>
      </p:pic>
    </p:spTree>
    <p:extLst>
      <p:ext uri="{BB962C8B-B14F-4D97-AF65-F5344CB8AC3E}">
        <p14:creationId xmlns:p14="http://schemas.microsoft.com/office/powerpoint/2010/main" val="582733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D1FC5-7C32-47CD-819F-EC45657097CA}"/>
              </a:ext>
            </a:extLst>
          </p:cNvPr>
          <p:cNvSpPr>
            <a:spLocks noGrp="1"/>
          </p:cNvSpPr>
          <p:nvPr>
            <p:ph type="title"/>
          </p:nvPr>
        </p:nvSpPr>
        <p:spPr/>
        <p:txBody>
          <a:bodyPr>
            <a:normAutofit/>
          </a:bodyPr>
          <a:lstStyle/>
          <a:p>
            <a:r>
              <a:rPr lang="en-IN" sz="2700" dirty="0"/>
              <a:t>Modify the code as shown below. We wrap Person entries within a div and entire div as a JS block using {} and check Boolean's of </a:t>
            </a:r>
            <a:r>
              <a:rPr lang="en-IN" sz="2700" dirty="0" err="1"/>
              <a:t>showPersons</a:t>
            </a:r>
            <a:r>
              <a:rPr lang="en-IN" dirty="0"/>
              <a:t> </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948B17B4-0EBA-43A9-8C2C-8D85CF12F6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9900" y="1825625"/>
            <a:ext cx="7332199" cy="4351338"/>
          </a:xfrm>
        </p:spPr>
      </p:pic>
    </p:spTree>
    <p:extLst>
      <p:ext uri="{BB962C8B-B14F-4D97-AF65-F5344CB8AC3E}">
        <p14:creationId xmlns:p14="http://schemas.microsoft.com/office/powerpoint/2010/main" val="13711354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E622A-45BE-408C-BBF2-7B37D93B3523}"/>
              </a:ext>
            </a:extLst>
          </p:cNvPr>
          <p:cNvSpPr>
            <a:spLocks noGrp="1"/>
          </p:cNvSpPr>
          <p:nvPr>
            <p:ph type="title"/>
          </p:nvPr>
        </p:nvSpPr>
        <p:spPr/>
        <p:txBody>
          <a:bodyPr/>
          <a:lstStyle/>
          <a:p>
            <a:r>
              <a:rPr lang="en-IN" dirty="0"/>
              <a:t>Also put console statement inside render method.</a:t>
            </a:r>
          </a:p>
        </p:txBody>
      </p:sp>
      <p:pic>
        <p:nvPicPr>
          <p:cNvPr id="5" name="Content Placeholder 4" descr="A screenshot of a computer&#10;&#10;Description generated with very high confidence">
            <a:extLst>
              <a:ext uri="{FF2B5EF4-FFF2-40B4-BE49-F238E27FC236}">
                <a16:creationId xmlns:a16="http://schemas.microsoft.com/office/drawing/2014/main" id="{B9AF8D99-57C7-4CE5-9389-FA0D6A2CF1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1421" y="1825625"/>
            <a:ext cx="6749158" cy="4351338"/>
          </a:xfrm>
        </p:spPr>
      </p:pic>
    </p:spTree>
    <p:extLst>
      <p:ext uri="{BB962C8B-B14F-4D97-AF65-F5344CB8AC3E}">
        <p14:creationId xmlns:p14="http://schemas.microsoft.com/office/powerpoint/2010/main" val="30093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29F2-B088-4BFF-A802-CB34A70CA57A}"/>
              </a:ext>
            </a:extLst>
          </p:cNvPr>
          <p:cNvSpPr>
            <a:spLocks noGrp="1"/>
          </p:cNvSpPr>
          <p:nvPr>
            <p:ph type="title"/>
          </p:nvPr>
        </p:nvSpPr>
        <p:spPr/>
        <p:txBody>
          <a:bodyPr/>
          <a:lstStyle/>
          <a:p>
            <a:r>
              <a:rPr lang="en-IN" dirty="0"/>
              <a:t>Run app and check console.</a:t>
            </a:r>
          </a:p>
        </p:txBody>
      </p:sp>
      <p:pic>
        <p:nvPicPr>
          <p:cNvPr id="5" name="Content Placeholder 4" descr="A screenshot of a social media post&#10;&#10;Description generated with very high confidence">
            <a:extLst>
              <a:ext uri="{FF2B5EF4-FFF2-40B4-BE49-F238E27FC236}">
                <a16:creationId xmlns:a16="http://schemas.microsoft.com/office/drawing/2014/main" id="{2522EBA2-BDDB-4198-9F29-86C4042661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6165"/>
            <a:ext cx="10515600" cy="3710257"/>
          </a:xfrm>
        </p:spPr>
      </p:pic>
    </p:spTree>
    <p:extLst>
      <p:ext uri="{BB962C8B-B14F-4D97-AF65-F5344CB8AC3E}">
        <p14:creationId xmlns:p14="http://schemas.microsoft.com/office/powerpoint/2010/main" val="19248103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1D4A-1EE5-437A-8F82-649F77CB5717}"/>
              </a:ext>
            </a:extLst>
          </p:cNvPr>
          <p:cNvSpPr>
            <a:spLocks noGrp="1"/>
          </p:cNvSpPr>
          <p:nvPr>
            <p:ph type="title"/>
          </p:nvPr>
        </p:nvSpPr>
        <p:spPr/>
        <p:txBody>
          <a:bodyPr/>
          <a:lstStyle/>
          <a:p>
            <a:r>
              <a:rPr lang="en-IN" dirty="0"/>
              <a:t>Add the same logic for Persons.js</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8DEFD1EB-3DF8-489E-A683-C0655F9F39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0860" y="1825625"/>
            <a:ext cx="6330279" cy="4351338"/>
          </a:xfrm>
        </p:spPr>
      </p:pic>
    </p:spTree>
    <p:extLst>
      <p:ext uri="{BB962C8B-B14F-4D97-AF65-F5344CB8AC3E}">
        <p14:creationId xmlns:p14="http://schemas.microsoft.com/office/powerpoint/2010/main" val="7879704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7180-AF06-4102-9AF1-3D1AD9BD06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49EA05-AC41-419A-8A02-574BA3776DEC}"/>
              </a:ext>
            </a:extLst>
          </p:cNvPr>
          <p:cNvSpPr>
            <a:spLocks noGrp="1"/>
          </p:cNvSpPr>
          <p:nvPr>
            <p:ph idx="1"/>
          </p:nvPr>
        </p:nvSpPr>
        <p:spPr/>
        <p:txBody>
          <a:bodyPr/>
          <a:lstStyle/>
          <a:p>
            <a:r>
              <a:rPr lang="en-IN" dirty="0"/>
              <a:t>If you run the application and check the console window, you can see only on the button click Persons component is getting </a:t>
            </a:r>
            <a:r>
              <a:rPr lang="en-IN" dirty="0" err="1"/>
              <a:t>triggerd</a:t>
            </a:r>
            <a:r>
              <a:rPr lang="en-IN" dirty="0"/>
              <a:t>.</a:t>
            </a:r>
          </a:p>
        </p:txBody>
      </p:sp>
    </p:spTree>
    <p:extLst>
      <p:ext uri="{BB962C8B-B14F-4D97-AF65-F5344CB8AC3E}">
        <p14:creationId xmlns:p14="http://schemas.microsoft.com/office/powerpoint/2010/main" val="28788999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4CA8-AE65-41ED-B778-AEE9CB6913D7}"/>
              </a:ext>
            </a:extLst>
          </p:cNvPr>
          <p:cNvSpPr>
            <a:spLocks noGrp="1"/>
          </p:cNvSpPr>
          <p:nvPr>
            <p:ph type="title"/>
          </p:nvPr>
        </p:nvSpPr>
        <p:spPr>
          <a:xfrm>
            <a:off x="781405" y="0"/>
            <a:ext cx="10515600" cy="1325563"/>
          </a:xfrm>
        </p:spPr>
        <p:txBody>
          <a:bodyPr>
            <a:normAutofit/>
          </a:bodyPr>
          <a:lstStyle/>
          <a:p>
            <a:pPr algn="ctr"/>
            <a:r>
              <a:rPr lang="en-IN" sz="2400" dirty="0"/>
              <a:t>Now, same thing for Person.js</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CE6A61DA-0FA4-41C9-A038-06D472999C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1524" y="842950"/>
            <a:ext cx="8322286" cy="5836145"/>
          </a:xfrm>
        </p:spPr>
      </p:pic>
    </p:spTree>
    <p:extLst>
      <p:ext uri="{BB962C8B-B14F-4D97-AF65-F5344CB8AC3E}">
        <p14:creationId xmlns:p14="http://schemas.microsoft.com/office/powerpoint/2010/main" val="11310726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B5A8C-FB1E-424A-B5C2-7B0950FDF498}"/>
              </a:ext>
            </a:extLst>
          </p:cNvPr>
          <p:cNvSpPr>
            <a:spLocks noGrp="1"/>
          </p:cNvSpPr>
          <p:nvPr>
            <p:ph type="title"/>
          </p:nvPr>
        </p:nvSpPr>
        <p:spPr/>
        <p:txBody>
          <a:bodyPr/>
          <a:lstStyle/>
          <a:p>
            <a:r>
              <a:rPr lang="en-IN" dirty="0"/>
              <a:t>Run application and check output.</a:t>
            </a:r>
          </a:p>
        </p:txBody>
      </p:sp>
      <p:pic>
        <p:nvPicPr>
          <p:cNvPr id="5" name="Content Placeholder 4" descr="A screenshot of a cell phone&#10;&#10;Description generated with very high confidence">
            <a:extLst>
              <a:ext uri="{FF2B5EF4-FFF2-40B4-BE49-F238E27FC236}">
                <a16:creationId xmlns:a16="http://schemas.microsoft.com/office/drawing/2014/main" id="{9EFA816D-8FCC-460F-B99A-21701B435C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5287" y="1825625"/>
            <a:ext cx="7221426" cy="4351338"/>
          </a:xfrm>
        </p:spPr>
      </p:pic>
    </p:spTree>
    <p:extLst>
      <p:ext uri="{BB962C8B-B14F-4D97-AF65-F5344CB8AC3E}">
        <p14:creationId xmlns:p14="http://schemas.microsoft.com/office/powerpoint/2010/main" val="3922428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E580-C69D-4E2D-83E1-0707B2C7461D}"/>
              </a:ext>
            </a:extLst>
          </p:cNvPr>
          <p:cNvSpPr>
            <a:spLocks noGrp="1"/>
          </p:cNvSpPr>
          <p:nvPr>
            <p:ph type="title"/>
          </p:nvPr>
        </p:nvSpPr>
        <p:spPr/>
        <p:txBody>
          <a:bodyPr/>
          <a:lstStyle/>
          <a:p>
            <a:r>
              <a:rPr lang="en-IN" dirty="0"/>
              <a:t>Prepare a new function </a:t>
            </a:r>
            <a:r>
              <a:rPr lang="en-IN" dirty="0" err="1"/>
              <a:t>tooglePersonsHandler</a:t>
            </a:r>
            <a:r>
              <a:rPr lang="en-IN" dirty="0"/>
              <a:t>()</a:t>
            </a:r>
          </a:p>
        </p:txBody>
      </p:sp>
      <p:pic>
        <p:nvPicPr>
          <p:cNvPr id="5" name="Content Placeholder 4" descr="A screenshot of a cell phone&#10;&#10;Description generated with very high confidence">
            <a:extLst>
              <a:ext uri="{FF2B5EF4-FFF2-40B4-BE49-F238E27FC236}">
                <a16:creationId xmlns:a16="http://schemas.microsoft.com/office/drawing/2014/main" id="{013B5CEE-CC53-4B14-B30E-03D3E2F6D3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9830" y="1825625"/>
            <a:ext cx="7472340" cy="4351338"/>
          </a:xfrm>
        </p:spPr>
      </p:pic>
    </p:spTree>
    <p:extLst>
      <p:ext uri="{BB962C8B-B14F-4D97-AF65-F5344CB8AC3E}">
        <p14:creationId xmlns:p14="http://schemas.microsoft.com/office/powerpoint/2010/main" val="31896358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7267</TotalTime>
  <Words>1529</Words>
  <Application>Microsoft Office PowerPoint</Application>
  <PresentationFormat>Widescreen</PresentationFormat>
  <Paragraphs>106</Paragraphs>
  <Slides>85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85</vt:i4>
      </vt:variant>
    </vt:vector>
  </HeadingPairs>
  <TitlesOfParts>
    <vt:vector size="89" baseType="lpstr">
      <vt:lpstr>Arial</vt:lpstr>
      <vt:lpstr>Calibri</vt:lpstr>
      <vt:lpstr>Calibri Light</vt:lpstr>
      <vt:lpstr>Office Theme</vt:lpstr>
      <vt:lpstr>Add  a new file Person.css and add the .Person class</vt:lpstr>
      <vt:lpstr>In the Person.js file import Person.css and add the className attribute to the div.</vt:lpstr>
      <vt:lpstr>We can also use inline style here In the App.js file within render method create a new constant called style and apply it on the button control’s style attribute. Here JSX gives style attribute to button control. </vt:lpstr>
      <vt:lpstr>Run the application and check the output.</vt:lpstr>
      <vt:lpstr>PowerPoint Presentation</vt:lpstr>
      <vt:lpstr>Go to App.js file and wrap all &lt;Person&gt; component entries within a &lt;div&gt;</vt:lpstr>
      <vt:lpstr>In the state we add one more property showPersons:false</vt:lpstr>
      <vt:lpstr>Modify the code as shown below. We wrap Person entries within a div and entire div as a JS block using {} and check Boolean's of showPersons </vt:lpstr>
      <vt:lpstr>Prepare a new function tooglePersonsHandler()</vt:lpstr>
      <vt:lpstr>Modify the button click to this.tooglePersonsHandler</vt:lpstr>
      <vt:lpstr>PowerPoint Presentation</vt:lpstr>
      <vt:lpstr>Again we undo the changes we made such as {} and this.state.showPersons===true and : null</vt:lpstr>
      <vt:lpstr>Outside the return function prepare a code block as shown below. It is the simple JavaScript and not the jsx.</vt:lpstr>
      <vt:lpstr>Read the {persons} variable as shown below</vt:lpstr>
      <vt:lpstr>PowerPoint Presentation</vt:lpstr>
      <vt:lpstr>Outputting Lists </vt:lpstr>
      <vt:lpstr>Modify code block as shown here. We have used map() function.</vt:lpstr>
      <vt:lpstr>Create a new function as shown.</vt:lpstr>
      <vt:lpstr>Modify the code block as shown below…</vt:lpstr>
      <vt:lpstr>PowerPoint Presentation</vt:lpstr>
      <vt:lpstr>PowerPoint Presentation</vt:lpstr>
      <vt:lpstr>Flaw with the previous code was array is a reference type so we should use slice() method which will make a new copy of the array.</vt:lpstr>
      <vt:lpstr>In ES 6, we have spread operator …</vt:lpstr>
      <vt:lpstr>PowerPoint Presentation</vt:lpstr>
      <vt:lpstr>PowerPoint Presentation</vt:lpstr>
      <vt:lpstr>So, I add some dummy id’s here…</vt:lpstr>
      <vt:lpstr>PowerPoint Presentation</vt:lpstr>
      <vt:lpstr>PowerPoint Presentation</vt:lpstr>
      <vt:lpstr>Setting styles dynamically Here we change the value of style variable and override the backgroundColor in the if block</vt:lpstr>
      <vt:lpstr>Run the application. Click on button. Check the output.</vt:lpstr>
      <vt:lpstr>PowerPoint Presentation</vt:lpstr>
      <vt:lpstr>Open App.css and prepare two new classes…</vt:lpstr>
      <vt:lpstr>Create a variable. Here I have passs class names as an array element without . and used join with an empty space. So it will return a simple string of class names.</vt:lpstr>
      <vt:lpstr>Create a new Paragraph and apply className={classes}</vt:lpstr>
      <vt:lpstr>Check the output.</vt:lpstr>
      <vt:lpstr>Modify the classes variable here. </vt:lpstr>
      <vt:lpstr>Modify the className attribute for the &lt;p&gt;</vt:lpstr>
      <vt:lpstr>PowerPoint Presentation</vt:lpstr>
      <vt:lpstr> install radium to your application using npm install –save radium.</vt:lpstr>
      <vt:lpstr>Import Radium to App.js file</vt:lpstr>
      <vt:lpstr>In App.js file wrap your (App) component with the Radium. This is called higher order component. It is just one component injecting some extra functionalities to the wrapped component.</vt:lpstr>
      <vt:lpstr>Same changes for Person.js file</vt:lpstr>
      <vt:lpstr>Add new value to the style. Here start with ‘’. Because we are using pseudo selector which begins with : and which is not a valid JavaScript variable syntax.</vt:lpstr>
      <vt:lpstr>Also add style to the if() block as shown.</vt:lpstr>
      <vt:lpstr>Run the application. Check the output. Hover over the button.</vt:lpstr>
      <vt:lpstr>PowerPoint Presentation</vt:lpstr>
      <vt:lpstr>Components Deep Dive</vt:lpstr>
      <vt:lpstr>Right click on Src folderCreate New Folder called Persons. Within Persons folder create new file Persons.js</vt:lpstr>
      <vt:lpstr>Move the Person folder inside Persons folder</vt:lpstr>
      <vt:lpstr>Also create a new folder called components and move the Persons folder inside components folder</vt:lpstr>
      <vt:lpstr>Inside src folder create a new folder called assests</vt:lpstr>
      <vt:lpstr>Right click on Src folder and create a new folder called containers. Move App.js, App.css and App.test.js file within container folder</vt:lpstr>
      <vt:lpstr>Right click on components folder and add new folder Cockpit. Add new file Cockpit.js</vt:lpstr>
      <vt:lpstr>Obviously our app will not work now. So we have to correct all the imports. In the App.js file change the Path as shown below…</vt:lpstr>
      <vt:lpstr>Open index.js file and modify import statement for App</vt:lpstr>
      <vt:lpstr>PowerPoint Presentation</vt:lpstr>
      <vt:lpstr>Prepare Persons.js </vt:lpstr>
      <vt:lpstr>Open App.js file and modify import statement</vt:lpstr>
      <vt:lpstr>Import the Persons component and delete the old code</vt:lpstr>
      <vt:lpstr>So finally, it would be like this…</vt:lpstr>
      <vt:lpstr>Run the application. Check the output. It should work fine now…</vt:lpstr>
      <vt:lpstr>PowerPoint Presentation</vt:lpstr>
      <vt:lpstr>PowerPoint Presentation</vt:lpstr>
      <vt:lpstr>Component Lifecycle</vt:lpstr>
      <vt:lpstr>PowerPoint Presentation</vt:lpstr>
      <vt:lpstr>PowerPoint Presentation</vt:lpstr>
      <vt:lpstr>PowerPoint Presentation</vt:lpstr>
      <vt:lpstr>PowerPoint Presentation</vt:lpstr>
      <vt:lpstr>Stage 1 : Initialization</vt:lpstr>
      <vt:lpstr>Stage 2 : Mounting</vt:lpstr>
      <vt:lpstr>PowerPoint Presentation</vt:lpstr>
      <vt:lpstr>PowerPoint Presentation</vt:lpstr>
      <vt:lpstr>PowerPoint Presentation</vt:lpstr>
      <vt:lpstr>Open Persons.js and modify it as shown below… We have converted our functional component to Stateful component </vt:lpstr>
      <vt:lpstr>Run application. Check output. It should work normally as before.</vt:lpstr>
      <vt:lpstr>Also do the same for Person component in Person.js file</vt:lpstr>
      <vt:lpstr>PowerPoint Presentation</vt:lpstr>
      <vt:lpstr>Now we will understand component lifecycle here. Inside App.js file create constructor(). When we create constructor we have to pass super keyword. Constructor receives the props this component gets. Outside the constructor if we want to access props we have to use this.props but only within constructor it would be props. We also have to call super(props). Before we implement constructor it worked before react automatically reach out to the super constructor so to the constructor of the component we created. But if we implement our own one, we overwrite react’s default and therefor we have to do this.</vt:lpstr>
      <vt:lpstr>Also add componentDidMount()</vt:lpstr>
      <vt:lpstr>Also put console statement inside render method.</vt:lpstr>
      <vt:lpstr>Run app and check console.</vt:lpstr>
      <vt:lpstr>Add the same logic for Persons.js</vt:lpstr>
      <vt:lpstr>PowerPoint Presentation</vt:lpstr>
      <vt:lpstr>Now, same thing for Person.js</vt:lpstr>
      <vt:lpstr>Run application and check 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React with Redux, Router and Forms</dc:title>
  <dc:creator>Krunal Trivedi</dc:creator>
  <cp:lastModifiedBy>Krunal Trivedi</cp:lastModifiedBy>
  <cp:revision>367</cp:revision>
  <dcterms:created xsi:type="dcterms:W3CDTF">2019-02-04T11:00:28Z</dcterms:created>
  <dcterms:modified xsi:type="dcterms:W3CDTF">2022-03-22T08:28:49Z</dcterms:modified>
</cp:coreProperties>
</file>